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81.jpg" ContentType="image/jpg"/>
  <Override PartName="/ppt/comments/comment2.xml" ContentType="application/vnd.openxmlformats-officedocument.presentationml.comments+xml"/>
  <Override PartName="/ppt/notesSlides/notesSlide17.xml" ContentType="application/vnd.openxmlformats-officedocument.presentationml.notesSlide+xml"/>
  <Override PartName="/ppt/comments/comment3.xml" ContentType="application/vnd.openxmlformats-officedocument.presentationml.comments+xml"/>
  <Override PartName="/ppt/notesSlides/notesSlide18.xml" ContentType="application/vnd.openxmlformats-officedocument.presentationml.notesSlide+xml"/>
  <Override PartName="/ppt/media/image83.jpg" ContentType="image/jp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750" r:id="rId6"/>
    <p:sldMasterId id="2147484148" r:id="rId7"/>
    <p:sldMasterId id="2147484166" r:id="rId8"/>
    <p:sldMasterId id="2147484191" r:id="rId9"/>
    <p:sldMasterId id="2147484243" r:id="rId10"/>
  </p:sldMasterIdLst>
  <p:notesMasterIdLst>
    <p:notesMasterId r:id="rId64"/>
  </p:notesMasterIdLst>
  <p:handoutMasterIdLst>
    <p:handoutMasterId r:id="rId65"/>
  </p:handoutMasterIdLst>
  <p:sldIdLst>
    <p:sldId id="1255" r:id="rId11"/>
    <p:sldId id="1185" r:id="rId12"/>
    <p:sldId id="1221" r:id="rId13"/>
    <p:sldId id="1224" r:id="rId14"/>
    <p:sldId id="1256" r:id="rId15"/>
    <p:sldId id="1257" r:id="rId16"/>
    <p:sldId id="1258" r:id="rId17"/>
    <p:sldId id="1259" r:id="rId18"/>
    <p:sldId id="1260" r:id="rId19"/>
    <p:sldId id="1225" r:id="rId20"/>
    <p:sldId id="1231" r:id="rId21"/>
    <p:sldId id="1226" r:id="rId22"/>
    <p:sldId id="1227" r:id="rId23"/>
    <p:sldId id="1228" r:id="rId24"/>
    <p:sldId id="1229" r:id="rId25"/>
    <p:sldId id="1261" r:id="rId26"/>
    <p:sldId id="1279" r:id="rId27"/>
    <p:sldId id="1262" r:id="rId28"/>
    <p:sldId id="1263" r:id="rId29"/>
    <p:sldId id="1264" r:id="rId30"/>
    <p:sldId id="1232" r:id="rId31"/>
    <p:sldId id="1237" r:id="rId32"/>
    <p:sldId id="1245" r:id="rId33"/>
    <p:sldId id="1247" r:id="rId34"/>
    <p:sldId id="1233" r:id="rId35"/>
    <p:sldId id="1267" r:id="rId36"/>
    <p:sldId id="1277" r:id="rId37"/>
    <p:sldId id="1278" r:id="rId38"/>
    <p:sldId id="1269" r:id="rId39"/>
    <p:sldId id="1280" r:id="rId40"/>
    <p:sldId id="1281" r:id="rId41"/>
    <p:sldId id="1283" r:id="rId42"/>
    <p:sldId id="1282" r:id="rId43"/>
    <p:sldId id="1273" r:id="rId44"/>
    <p:sldId id="1220" r:id="rId45"/>
    <p:sldId id="1248" r:id="rId46"/>
    <p:sldId id="1212" r:id="rId47"/>
    <p:sldId id="1249" r:id="rId48"/>
    <p:sldId id="451" r:id="rId49"/>
    <p:sldId id="1250" r:id="rId50"/>
    <p:sldId id="452" r:id="rId51"/>
    <p:sldId id="1244" r:id="rId52"/>
    <p:sldId id="1242" r:id="rId53"/>
    <p:sldId id="1241" r:id="rId54"/>
    <p:sldId id="501" r:id="rId55"/>
    <p:sldId id="256" r:id="rId56"/>
    <p:sldId id="257" r:id="rId57"/>
    <p:sldId id="1246" r:id="rId58"/>
    <p:sldId id="1274" r:id="rId59"/>
    <p:sldId id="1275" r:id="rId60"/>
    <p:sldId id="489" r:id="rId61"/>
    <p:sldId id="1240" r:id="rId62"/>
    <p:sldId id="1254" r:id="rId6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12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 Carlson" initials="AC" lastIdx="1" clrIdx="0">
    <p:extLst>
      <p:ext uri="{19B8F6BF-5375-455C-9EA6-DF929625EA0E}">
        <p15:presenceInfo xmlns:p15="http://schemas.microsoft.com/office/powerpoint/2012/main" userId="S-1-5-21-361570140-937800884-1984565617-1782" providerId="AD"/>
      </p:ext>
    </p:extLst>
  </p:cmAuthor>
  <p:cmAuthor id="2" name="Ryan Donovan" initials="RD" lastIdx="9" clrIdx="1">
    <p:extLst>
      <p:ext uri="{19B8F6BF-5375-455C-9EA6-DF929625EA0E}">
        <p15:presenceInfo xmlns:p15="http://schemas.microsoft.com/office/powerpoint/2012/main" userId="S-1-5-21-361570140-937800884-1984565617-1816" providerId="AD"/>
      </p:ext>
    </p:extLst>
  </p:cmAuthor>
  <p:cmAuthor id="3" name="Becky Koep" initials="BK" lastIdx="9" clrIdx="2">
    <p:extLst>
      <p:ext uri="{19B8F6BF-5375-455C-9EA6-DF929625EA0E}">
        <p15:presenceInfo xmlns:p15="http://schemas.microsoft.com/office/powerpoint/2012/main" userId="S::bkoep@sourcewell-mn.gov::9f5aa9d4-90e0-4bec-b3f6-4d554c2283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361"/>
    <a:srgbClr val="6E6259"/>
    <a:srgbClr val="612141"/>
    <a:srgbClr val="D7DCE1"/>
    <a:srgbClr val="B6C1CB"/>
    <a:srgbClr val="8196A7"/>
    <a:srgbClr val="365700"/>
    <a:srgbClr val="506D85"/>
    <a:srgbClr val="506DFF"/>
    <a:srgbClr val="139C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209" autoAdjust="0"/>
  </p:normalViewPr>
  <p:slideViewPr>
    <p:cSldViewPr>
      <p:cViewPr varScale="1">
        <p:scale>
          <a:sx n="90" d="100"/>
          <a:sy n="90" d="100"/>
        </p:scale>
        <p:origin x="2472" y="62"/>
      </p:cViewPr>
      <p:guideLst>
        <p:guide orient="horz" pos="1620"/>
        <p:guide pos="1200"/>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16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0-09-22T16:06:19.678" idx="8">
    <p:pos x="5149" y="485"/>
    <p:text>The content on the left might be too much if you want them to focus on the information in the picture. If that is the case, I recommend making the picture larger but it will still be hard to read. If you need to highlight some areas of information that are in the picture then you could bullet those instead</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0-09-22T14:03:39.990" idx="1">
    <p:pos x="4971" y="2"/>
    <p:text>This is too much content for one slide. If you want to show all of it, it will need to be typed out larger so it is legible.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09-24T10:58:18.700" idx="9">
    <p:pos x="1049" y="876"/>
    <p:text>This slide is likely redundant as the Top Value program is explained in slides 31-33</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E4DBD26-D843-E745-A7AB-F2367F8E9A7F}" type="datetimeFigureOut">
              <a:rPr lang="en-US" smtClean="0"/>
              <a:t>10/1/2020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02F5C0-326B-1C40-B711-E948BD89D57A}" type="slidenum">
              <a:rPr lang="en-US" smtClean="0"/>
              <a:t>‹#›</a:t>
            </a:fld>
            <a:endParaRPr lang="en-US"/>
          </a:p>
        </p:txBody>
      </p:sp>
    </p:spTree>
    <p:extLst>
      <p:ext uri="{BB962C8B-B14F-4D97-AF65-F5344CB8AC3E}">
        <p14:creationId xmlns:p14="http://schemas.microsoft.com/office/powerpoint/2010/main" val="1584735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472DF-9BA9-8440-9130-E08EB1C828F6}" type="datetimeFigureOut">
              <a:rPr lang="en-US" smtClean="0"/>
              <a:t>10/1/2020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B7AC1D-6DF0-8040-889E-C3E5ADD02AD1}" type="slidenum">
              <a:rPr lang="en-US" smtClean="0"/>
              <a:t>‹#›</a:t>
            </a:fld>
            <a:endParaRPr lang="en-US"/>
          </a:p>
        </p:txBody>
      </p:sp>
    </p:spTree>
    <p:extLst>
      <p:ext uri="{BB962C8B-B14F-4D97-AF65-F5344CB8AC3E}">
        <p14:creationId xmlns:p14="http://schemas.microsoft.com/office/powerpoint/2010/main" val="18313550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madahealth.com/bww"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Hyperlinks have been inserted to supplement this program.</a:t>
            </a:r>
            <a:r>
              <a:rPr lang="en-US" baseline="0" dirty="0"/>
              <a:t>  </a:t>
            </a:r>
          </a:p>
          <a:p>
            <a:endParaRPr lang="en-US" baseline="0" dirty="0"/>
          </a:p>
          <a:p>
            <a:r>
              <a:rPr lang="en-US" baseline="0" dirty="0"/>
              <a:t>Please visit Sourcewell’s Health Insurance pool webpage for additional information to help with you open enrollment meetings.</a:t>
            </a:r>
          </a:p>
          <a:p>
            <a:endParaRPr lang="en-US" baseline="0" dirty="0"/>
          </a:p>
          <a:p>
            <a:r>
              <a:rPr lang="en-US" dirty="0"/>
              <a:t>https://www.sourcewell-mn.gov/services/insurance-employee-benefits/health-insurance-pool</a:t>
            </a:r>
          </a:p>
        </p:txBody>
      </p:sp>
      <p:sp>
        <p:nvSpPr>
          <p:cNvPr id="4" name="Slide Number Placeholder 3"/>
          <p:cNvSpPr>
            <a:spLocks noGrp="1"/>
          </p:cNvSpPr>
          <p:nvPr>
            <p:ph type="sldNum" sz="quarter" idx="5"/>
          </p:nvPr>
        </p:nvSpPr>
        <p:spPr/>
        <p:txBody>
          <a:bodyPr/>
          <a:lstStyle/>
          <a:p>
            <a:fld id="{13B7AC1D-6DF0-8040-889E-C3E5ADD02AD1}" type="slidenum">
              <a:rPr lang="en-US" smtClean="0"/>
              <a:t>1</a:t>
            </a:fld>
            <a:endParaRPr lang="en-US" dirty="0"/>
          </a:p>
        </p:txBody>
      </p:sp>
    </p:spTree>
    <p:extLst>
      <p:ext uri="{BB962C8B-B14F-4D97-AF65-F5344CB8AC3E}">
        <p14:creationId xmlns:p14="http://schemas.microsoft.com/office/powerpoint/2010/main" val="3987806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Sourcewell</a:t>
            </a:r>
            <a:r>
              <a:rPr lang="en-US" baseline="0" dirty="0"/>
              <a:t> has created a web page specifically for the individuals on the health plan.  These next slides show how to navigate to the employee resources related to the Sourcewell Health Plan.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17</a:t>
            </a:fld>
            <a:endParaRPr lang="en-US" dirty="0"/>
          </a:p>
        </p:txBody>
      </p:sp>
    </p:spTree>
    <p:extLst>
      <p:ext uri="{BB962C8B-B14F-4D97-AF65-F5344CB8AC3E}">
        <p14:creationId xmlns:p14="http://schemas.microsoft.com/office/powerpoint/2010/main" val="20595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18</a:t>
            </a:fld>
            <a:endParaRPr lang="en-US"/>
          </a:p>
        </p:txBody>
      </p:sp>
    </p:spTree>
    <p:extLst>
      <p:ext uri="{BB962C8B-B14F-4D97-AF65-F5344CB8AC3E}">
        <p14:creationId xmlns:p14="http://schemas.microsoft.com/office/powerpoint/2010/main" val="2154680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19</a:t>
            </a:fld>
            <a:endParaRPr lang="en-US" dirty="0"/>
          </a:p>
        </p:txBody>
      </p:sp>
    </p:spTree>
    <p:extLst>
      <p:ext uri="{BB962C8B-B14F-4D97-AF65-F5344CB8AC3E}">
        <p14:creationId xmlns:p14="http://schemas.microsoft.com/office/powerpoint/2010/main" val="2489836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what is displayed on this slide, employees and their families can log into the </a:t>
            </a:r>
            <a:r>
              <a:rPr lang="en-US" dirty="0" err="1"/>
              <a:t>Wellright</a:t>
            </a:r>
            <a:r>
              <a:rPr lang="en-US" dirty="0"/>
              <a:t> Platform; learn</a:t>
            </a:r>
            <a:r>
              <a:rPr lang="en-US" baseline="0" dirty="0"/>
              <a:t> about</a:t>
            </a:r>
            <a:r>
              <a:rPr lang="en-US" dirty="0"/>
              <a:t> telehealth options and seek care from providers such as </a:t>
            </a:r>
            <a:r>
              <a:rPr lang="en-US" dirty="0" err="1"/>
              <a:t>Virtuwell</a:t>
            </a:r>
            <a:r>
              <a:rPr lang="en-US" dirty="0"/>
              <a:t>, and</a:t>
            </a:r>
            <a:r>
              <a:rPr lang="en-US" baseline="0" dirty="0"/>
              <a:t> Dr. </a:t>
            </a:r>
            <a:r>
              <a:rPr lang="en-US" baseline="0" dirty="0" err="1"/>
              <a:t>OnDemand</a:t>
            </a:r>
            <a:r>
              <a:rPr lang="en-US" baseline="0" dirty="0"/>
              <a:t>; find mental health support, and access the Employee Assistance Program.</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20</a:t>
            </a:fld>
            <a:endParaRPr lang="en-US"/>
          </a:p>
        </p:txBody>
      </p:sp>
    </p:spTree>
    <p:extLst>
      <p:ext uri="{BB962C8B-B14F-4D97-AF65-F5344CB8AC3E}">
        <p14:creationId xmlns:p14="http://schemas.microsoft.com/office/powerpoint/2010/main" val="2177219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63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7AC1D-6DF0-8040-889E-C3E5ADD02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6245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25</a:t>
            </a:fld>
            <a:endParaRPr lang="en-US"/>
          </a:p>
        </p:txBody>
      </p:sp>
    </p:spTree>
    <p:extLst>
      <p:ext uri="{BB962C8B-B14F-4D97-AF65-F5344CB8AC3E}">
        <p14:creationId xmlns:p14="http://schemas.microsoft.com/office/powerpoint/2010/main" val="822018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28</a:t>
            </a:fld>
            <a:endParaRPr lang="en-US"/>
          </a:p>
        </p:txBody>
      </p:sp>
    </p:spTree>
    <p:extLst>
      <p:ext uri="{BB962C8B-B14F-4D97-AF65-F5344CB8AC3E}">
        <p14:creationId xmlns:p14="http://schemas.microsoft.com/office/powerpoint/2010/main" val="222407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plan</a:t>
            </a:r>
            <a:r>
              <a:rPr lang="en-US" baseline="0" dirty="0"/>
              <a:t> options chosen by member employer.</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29</a:t>
            </a:fld>
            <a:endParaRPr lang="en-US"/>
          </a:p>
        </p:txBody>
      </p:sp>
    </p:spTree>
    <p:extLst>
      <p:ext uri="{BB962C8B-B14F-4D97-AF65-F5344CB8AC3E}">
        <p14:creationId xmlns:p14="http://schemas.microsoft.com/office/powerpoint/2010/main" val="3579779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3"/>
                </a:solidFill>
              </a:rPr>
              <a:t>You don’t have to sacrifice top care for top value</a:t>
            </a:r>
          </a:p>
          <a:p>
            <a:endParaRPr lang="en-US" sz="500" dirty="0"/>
          </a:p>
          <a:p>
            <a:r>
              <a:rPr lang="en-US" sz="1200" b="1" dirty="0"/>
              <a:t>Facing surgery or a medical procedure?</a:t>
            </a:r>
          </a:p>
          <a:p>
            <a:pPr marL="285750" indent="-285750">
              <a:buFont typeface="Wingdings" panose="05000000000000000000" pitchFamily="2" charset="2"/>
              <a:buChar char="§"/>
            </a:pPr>
            <a:r>
              <a:rPr lang="en-US" sz="1200" dirty="0"/>
              <a:t>Top Value plan helps you locate the </a:t>
            </a:r>
            <a:br>
              <a:rPr lang="en-US" sz="1200" dirty="0"/>
            </a:br>
            <a:r>
              <a:rPr lang="en-US" sz="1200" dirty="0"/>
              <a:t>best provider at the best value</a:t>
            </a:r>
          </a:p>
          <a:p>
            <a:pPr marL="285750" indent="-285750">
              <a:buFont typeface="Wingdings" panose="05000000000000000000" pitchFamily="2" charset="2"/>
              <a:buChar char="§"/>
            </a:pPr>
            <a:r>
              <a:rPr lang="en-US" sz="1200" dirty="0" err="1"/>
              <a:t>You’l</a:t>
            </a:r>
            <a:r>
              <a:rPr lang="en-US" sz="1200" dirty="0"/>
              <a:t> receive reimbursements for travel </a:t>
            </a:r>
            <a:br>
              <a:rPr lang="en-US" sz="1200" dirty="0"/>
            </a:br>
            <a:r>
              <a:rPr lang="en-US" sz="1200" dirty="0"/>
              <a:t>and accommodations to and from the </a:t>
            </a:r>
            <a:br>
              <a:rPr lang="en-US" sz="1200" dirty="0"/>
            </a:br>
            <a:r>
              <a:rPr lang="en-US" sz="1200" dirty="0"/>
              <a:t>Top Value provider</a:t>
            </a:r>
          </a:p>
          <a:p>
            <a:pPr marL="285750" indent="-285750">
              <a:buFont typeface="Wingdings" panose="05000000000000000000" pitchFamily="2" charset="2"/>
              <a:buChar char="§"/>
            </a:pPr>
            <a:r>
              <a:rPr lang="en-US" sz="1200" dirty="0"/>
              <a:t>We’ll waive any coinsurance plus you’ll </a:t>
            </a:r>
            <a:br>
              <a:rPr lang="en-US" sz="1200" dirty="0"/>
            </a:br>
            <a:r>
              <a:rPr lang="en-US" sz="1200" dirty="0"/>
              <a:t>receive gift cards based on your plan </a:t>
            </a:r>
            <a:br>
              <a:rPr lang="en-US" sz="1200" dirty="0"/>
            </a:br>
            <a:r>
              <a:rPr lang="en-US" sz="1200" dirty="0"/>
              <a:t>and procedure</a:t>
            </a:r>
          </a:p>
          <a:p>
            <a:r>
              <a:rPr lang="en-US" sz="1200" dirty="0"/>
              <a:t>End result : you get the best care and you pay less</a:t>
            </a:r>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30</a:t>
            </a:fld>
            <a:endParaRPr lang="en-US"/>
          </a:p>
        </p:txBody>
      </p:sp>
    </p:spTree>
    <p:extLst>
      <p:ext uri="{BB962C8B-B14F-4D97-AF65-F5344CB8AC3E}">
        <p14:creationId xmlns:p14="http://schemas.microsoft.com/office/powerpoint/2010/main" val="2952048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Sourcewell</a:t>
            </a:r>
            <a:r>
              <a:rPr lang="en-US" dirty="0"/>
              <a:t> is a</a:t>
            </a:r>
            <a:r>
              <a:rPr lang="en-US" baseline="0" dirty="0"/>
              <a:t> self-supporting and independently operating government organization that partners with schools, government, and nonprofits to boost student and community success.</a:t>
            </a:r>
          </a:p>
          <a:p>
            <a:r>
              <a:rPr lang="en-US" baseline="0" dirty="0"/>
              <a:t>We are committed to our members by providing the best service possible and strategically reinvesting in member communities.</a:t>
            </a:r>
          </a:p>
          <a:p>
            <a:pPr marL="342900" indent="-342900">
              <a:lnSpc>
                <a:spcPct val="100000"/>
              </a:lnSpc>
              <a:spcAft>
                <a:spcPts val="600"/>
              </a:spcAft>
              <a:buFont typeface="Arial" panose="020B0604020202020204" pitchFamily="34" charset="0"/>
              <a:buChar char="•"/>
            </a:pPr>
            <a:r>
              <a:rPr lang="en-US" sz="1200" dirty="0">
                <a:solidFill>
                  <a:schemeClr val="tx1"/>
                </a:solidFill>
                <a:latin typeface="Calibri Light" charset="0"/>
              </a:rPr>
              <a:t>Over 150 employees</a:t>
            </a:r>
          </a:p>
          <a:p>
            <a:pPr marL="342900" indent="-342900">
              <a:lnSpc>
                <a:spcPct val="100000"/>
              </a:lnSpc>
              <a:spcAft>
                <a:spcPts val="600"/>
              </a:spcAft>
              <a:buFont typeface="Arial" panose="020B0604020202020204" pitchFamily="34" charset="0"/>
              <a:buChar char="•"/>
            </a:pPr>
            <a:r>
              <a:rPr lang="en-US" sz="1200" dirty="0">
                <a:solidFill>
                  <a:schemeClr val="tx1"/>
                </a:solidFill>
                <a:latin typeface="Calibri Light" charset="0"/>
              </a:rPr>
              <a:t>Based in Staples, MN</a:t>
            </a:r>
          </a:p>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3</a:t>
            </a:fld>
            <a:endParaRPr lang="en-US"/>
          </a:p>
        </p:txBody>
      </p:sp>
    </p:spTree>
    <p:extLst>
      <p:ext uri="{BB962C8B-B14F-4D97-AF65-F5344CB8AC3E}">
        <p14:creationId xmlns:p14="http://schemas.microsoft.com/office/powerpoint/2010/main" val="3547852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32</a:t>
            </a:fld>
            <a:endParaRPr lang="en-US"/>
          </a:p>
        </p:txBody>
      </p:sp>
    </p:spTree>
    <p:extLst>
      <p:ext uri="{BB962C8B-B14F-4D97-AF65-F5344CB8AC3E}">
        <p14:creationId xmlns:p14="http://schemas.microsoft.com/office/powerpoint/2010/main" val="1502876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the preventative</a:t>
            </a:r>
            <a:r>
              <a:rPr lang="en-US" baseline="0" dirty="0"/>
              <a:t> Rx list:</a:t>
            </a:r>
          </a:p>
          <a:p>
            <a:endParaRPr lang="en-US" baseline="0" dirty="0"/>
          </a:p>
          <a:p>
            <a:r>
              <a:rPr lang="en-US" dirty="0"/>
              <a:t>https://www.healthpartners.com/ucm/groups/public/@hp/@public/documents/documents/cntrb_029693.pdf</a:t>
            </a:r>
          </a:p>
        </p:txBody>
      </p:sp>
      <p:sp>
        <p:nvSpPr>
          <p:cNvPr id="4" name="Slide Number Placeholder 3"/>
          <p:cNvSpPr>
            <a:spLocks noGrp="1"/>
          </p:cNvSpPr>
          <p:nvPr>
            <p:ph type="sldNum" sz="quarter" idx="10"/>
          </p:nvPr>
        </p:nvSpPr>
        <p:spPr/>
        <p:txBody>
          <a:bodyPr/>
          <a:lstStyle/>
          <a:p>
            <a:fld id="{13B7AC1D-6DF0-8040-889E-C3E5ADD02AD1}" type="slidenum">
              <a:rPr lang="en-US" smtClean="0"/>
              <a:t>34</a:t>
            </a:fld>
            <a:endParaRPr lang="en-US"/>
          </a:p>
        </p:txBody>
      </p:sp>
    </p:spTree>
    <p:extLst>
      <p:ext uri="{BB962C8B-B14F-4D97-AF65-F5344CB8AC3E}">
        <p14:creationId xmlns:p14="http://schemas.microsoft.com/office/powerpoint/2010/main" val="3713063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Omada® is a digital behavior change program that inspires healthy habits you can live with long term. It combines the behavior change science and unwavering support you’ll need to lose weight, keep it off, and help reduce your risk of certain chronic diseases.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Omada includes:</a:t>
            </a:r>
          </a:p>
          <a:p>
            <a:pPr lvl="0" fontAlgn="base"/>
            <a:r>
              <a:rPr lang="en-US" sz="1200" b="1" kern="1200" dirty="0">
                <a:solidFill>
                  <a:schemeClr val="tx1"/>
                </a:solidFill>
                <a:effectLst/>
                <a:latin typeface="+mn-lt"/>
                <a:ea typeface="+mn-ea"/>
                <a:cs typeface="+mn-cs"/>
              </a:rPr>
              <a:t>Wireless smart scale </a:t>
            </a:r>
            <a:r>
              <a:rPr lang="en-US" sz="1200" kern="1200" dirty="0">
                <a:solidFill>
                  <a:schemeClr val="tx1"/>
                </a:solidFill>
                <a:effectLst/>
                <a:latin typeface="+mn-lt"/>
                <a:ea typeface="+mn-ea"/>
                <a:cs typeface="+mn-cs"/>
              </a:rPr>
              <a:t>to monitor your progress</a:t>
            </a:r>
          </a:p>
          <a:p>
            <a:pPr lvl="0" fontAlgn="base"/>
            <a:r>
              <a:rPr lang="en-US" sz="1200" b="1" kern="1200" dirty="0">
                <a:solidFill>
                  <a:schemeClr val="tx1"/>
                </a:solidFill>
                <a:effectLst/>
                <a:latin typeface="+mn-lt"/>
                <a:ea typeface="+mn-ea"/>
                <a:cs typeface="+mn-cs"/>
              </a:rPr>
              <a:t>Professional health coach </a:t>
            </a:r>
            <a:r>
              <a:rPr lang="en-US" sz="1200" kern="1200" dirty="0">
                <a:solidFill>
                  <a:schemeClr val="tx1"/>
                </a:solidFill>
                <a:effectLst/>
                <a:latin typeface="+mn-lt"/>
                <a:ea typeface="+mn-ea"/>
                <a:cs typeface="+mn-cs"/>
              </a:rPr>
              <a:t>to keep you on track</a:t>
            </a:r>
          </a:p>
          <a:p>
            <a:pPr lvl="0" fontAlgn="base"/>
            <a:r>
              <a:rPr lang="en-US" sz="1200" b="1" kern="1200" dirty="0">
                <a:solidFill>
                  <a:schemeClr val="tx1"/>
                </a:solidFill>
                <a:effectLst/>
                <a:latin typeface="+mn-lt"/>
                <a:ea typeface="+mn-ea"/>
                <a:cs typeface="+mn-cs"/>
              </a:rPr>
              <a:t>Interactive program </a:t>
            </a:r>
            <a:r>
              <a:rPr lang="en-US" sz="1200" kern="1200" dirty="0">
                <a:solidFill>
                  <a:schemeClr val="tx1"/>
                </a:solidFill>
                <a:effectLst/>
                <a:latin typeface="+mn-lt"/>
                <a:ea typeface="+mn-ea"/>
                <a:cs typeface="+mn-cs"/>
              </a:rPr>
              <a:t>that adapts to you</a:t>
            </a:r>
          </a:p>
          <a:p>
            <a:pPr lvl="0" fontAlgn="base"/>
            <a:r>
              <a:rPr lang="en-US" sz="1200" b="1" kern="1200" dirty="0">
                <a:solidFill>
                  <a:schemeClr val="tx1"/>
                </a:solidFill>
                <a:effectLst/>
                <a:latin typeface="+mn-lt"/>
                <a:ea typeface="+mn-ea"/>
                <a:cs typeface="+mn-cs"/>
              </a:rPr>
              <a:t>Weekly online lessons </a:t>
            </a:r>
            <a:r>
              <a:rPr lang="en-US" sz="1200" kern="1200" dirty="0">
                <a:solidFill>
                  <a:schemeClr val="tx1"/>
                </a:solidFill>
                <a:effectLst/>
                <a:latin typeface="+mn-lt"/>
                <a:ea typeface="+mn-ea"/>
                <a:cs typeface="+mn-cs"/>
              </a:rPr>
              <a:t>to educate and inspire</a:t>
            </a:r>
          </a:p>
          <a:p>
            <a:pPr lvl="0" fontAlgn="base"/>
            <a:r>
              <a:rPr lang="en-US" sz="1200" b="1" kern="1200" dirty="0">
                <a:solidFill>
                  <a:schemeClr val="tx1"/>
                </a:solidFill>
                <a:effectLst/>
                <a:latin typeface="+mn-lt"/>
                <a:ea typeface="+mn-ea"/>
                <a:cs typeface="+mn-cs"/>
              </a:rPr>
              <a:t>Small group of participants </a:t>
            </a:r>
            <a:r>
              <a:rPr lang="en-US" sz="1200" kern="1200" dirty="0">
                <a:solidFill>
                  <a:schemeClr val="tx1"/>
                </a:solidFill>
                <a:effectLst/>
                <a:latin typeface="+mn-lt"/>
                <a:ea typeface="+mn-ea"/>
                <a:cs typeface="+mn-cs"/>
              </a:rPr>
              <a:t>for real-time support</a:t>
            </a:r>
          </a:p>
          <a:p>
            <a:pPr fontAlgn="base"/>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More great news</a:t>
            </a:r>
            <a:r>
              <a:rPr lang="en-US" sz="1200" kern="1200" dirty="0">
                <a:solidFill>
                  <a:schemeClr val="tx1"/>
                </a:solidFill>
                <a:effectLst/>
                <a:latin typeface="+mn-lt"/>
                <a:ea typeface="+mn-ea"/>
                <a:cs typeface="+mn-cs"/>
              </a:rPr>
              <a:t>: </a:t>
            </a:r>
            <a:r>
              <a:rPr lang="en-US" sz="1200" kern="1200" dirty="0">
                <a:solidFill>
                  <a:srgbClr val="FF0000"/>
                </a:solidFill>
                <a:effectLst/>
                <a:latin typeface="+mn-lt"/>
                <a:ea typeface="+mn-ea"/>
                <a:cs typeface="+mn-cs"/>
              </a:rPr>
              <a:t>COVERAGE INFO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Take a 1-minute risk screener to see if you’re eligible: </a:t>
            </a:r>
            <a:r>
              <a:rPr lang="en-US" sz="1200" b="1" u="sng" kern="1200" dirty="0">
                <a:solidFill>
                  <a:schemeClr val="tx1"/>
                </a:solidFill>
                <a:effectLst/>
                <a:latin typeface="+mn-lt"/>
                <a:ea typeface="+mn-ea"/>
                <a:cs typeface="+mn-cs"/>
                <a:hlinkClick r:id="rId3"/>
              </a:rPr>
              <a:t>omadahealth.com/</a:t>
            </a:r>
            <a:r>
              <a:rPr lang="en-US" sz="1200" b="1" u="sng" kern="1200" dirty="0">
                <a:solidFill>
                  <a:srgbClr val="FF0000"/>
                </a:solidFill>
                <a:effectLst/>
                <a:latin typeface="+mn-lt"/>
                <a:ea typeface="+mn-ea"/>
                <a:cs typeface="+mn-cs"/>
              </a:rPr>
              <a:t>EMPLOYERURL</a:t>
            </a:r>
            <a:endParaRPr lang="en-US" sz="1200" kern="1200" dirty="0">
              <a:solidFill>
                <a:srgbClr val="FF0000"/>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CD40BB5-05A8-4A43-A7A4-C5551477C636}" type="slidenum">
              <a:rPr lang="en-US" smtClean="0"/>
              <a:t>46</a:t>
            </a:fld>
            <a:endParaRPr lang="en-US"/>
          </a:p>
        </p:txBody>
      </p:sp>
    </p:spTree>
    <p:extLst>
      <p:ext uri="{BB962C8B-B14F-4D97-AF65-F5344CB8AC3E}">
        <p14:creationId xmlns:p14="http://schemas.microsoft.com/office/powerpoint/2010/main" val="732374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630d883376_0_0:notes"/>
          <p:cNvSpPr txBox="1">
            <a:spLocks noGrp="1"/>
          </p:cNvSpPr>
          <p:nvPr>
            <p:ph type="body" idx="1"/>
          </p:nvPr>
        </p:nvSpPr>
        <p:spPr>
          <a:xfrm>
            <a:off x="914400" y="4343400"/>
            <a:ext cx="5029200" cy="4115100"/>
          </a:xfrm>
          <a:prstGeom prst="rect">
            <a:avLst/>
          </a:prstGeom>
          <a:noFill/>
          <a:ln>
            <a:noFill/>
          </a:ln>
        </p:spPr>
        <p:txBody>
          <a:bodyPr spcFirstLastPara="1" wrap="square" lIns="148425" tIns="148425" rIns="148425" bIns="148425" anchor="ctr" anchorCtr="0">
            <a:noAutofit/>
          </a:bodyPr>
          <a:lstStyle/>
          <a:p>
            <a:pPr marL="0" lvl="0" indent="0" algn="l" rtl="0">
              <a:spcBef>
                <a:spcPts val="0"/>
              </a:spcBef>
              <a:spcAft>
                <a:spcPts val="0"/>
              </a:spcAft>
              <a:buNone/>
            </a:pPr>
            <a:endParaRPr sz="2200" dirty="0"/>
          </a:p>
        </p:txBody>
      </p:sp>
      <p:sp>
        <p:nvSpPr>
          <p:cNvPr id="83" name="Google Shape;83;g630d8833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1116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0000"/>
                </a:solidFill>
              </a:rPr>
              <a:t>https://vimeo.com/353488643/41135aeb5d</a:t>
            </a:r>
          </a:p>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48</a:t>
            </a:fld>
            <a:endParaRPr lang="en-US"/>
          </a:p>
        </p:txBody>
      </p:sp>
    </p:spTree>
    <p:extLst>
      <p:ext uri="{BB962C8B-B14F-4D97-AF65-F5344CB8AC3E}">
        <p14:creationId xmlns:p14="http://schemas.microsoft.com/office/powerpoint/2010/main" val="3793511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89375-3F3A-DF4D-A5C8-424834DE04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212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B89375-3F3A-DF4D-A5C8-424834DE04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88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meant to be customized by each participating member group</a:t>
            </a:r>
            <a:r>
              <a:rPr lang="en-US" baseline="0" dirty="0"/>
              <a:t> in our pool.  They would want to customize this page to their specific open enrollment decisions.</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52</a:t>
            </a:fld>
            <a:endParaRPr lang="en-US"/>
          </a:p>
        </p:txBody>
      </p:sp>
    </p:spTree>
    <p:extLst>
      <p:ext uri="{BB962C8B-B14F-4D97-AF65-F5344CB8AC3E}">
        <p14:creationId xmlns:p14="http://schemas.microsoft.com/office/powerpoint/2010/main" val="39608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Statement</a:t>
            </a:r>
          </a:p>
          <a:p>
            <a:r>
              <a:rPr lang="en-US" dirty="0"/>
              <a:t>Highlight affordability and stability – tie affordability</a:t>
            </a:r>
            <a:r>
              <a:rPr lang="en-US" baseline="0" dirty="0"/>
              <a:t> to RFP results and options.  Tie Stability to our renewal offer</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5</a:t>
            </a:fld>
            <a:endParaRPr lang="en-US" dirty="0"/>
          </a:p>
        </p:txBody>
      </p:sp>
    </p:spTree>
    <p:extLst>
      <p:ext uri="{BB962C8B-B14F-4D97-AF65-F5344CB8AC3E}">
        <p14:creationId xmlns:p14="http://schemas.microsoft.com/office/powerpoint/2010/main" val="192100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a:t>
            </a:r>
            <a:r>
              <a:rPr lang="en-US" sz="1600" b="1" dirty="0"/>
              <a:t>Self Funding Model</a:t>
            </a:r>
            <a:r>
              <a:rPr lang="en-US" sz="1600" b="1" baseline="0" dirty="0"/>
              <a:t> </a:t>
            </a:r>
            <a:r>
              <a:rPr lang="en-US" sz="1600" baseline="0" dirty="0"/>
              <a:t>works to yields our best opportunity for affordability, valuable, and stable health plans.</a:t>
            </a:r>
          </a:p>
          <a:p>
            <a:r>
              <a:rPr lang="en-US" sz="1600" baseline="0" dirty="0"/>
              <a:t> </a:t>
            </a:r>
          </a:p>
          <a:p>
            <a:r>
              <a:rPr lang="en-US" sz="1600" baseline="0" dirty="0"/>
              <a:t>Advantages of self funding include:</a:t>
            </a:r>
          </a:p>
          <a:p>
            <a:pPr marL="285750" indent="-285750">
              <a:buFont typeface="Arial" panose="020B0604020202020204" pitchFamily="34" charset="0"/>
              <a:buChar char="•"/>
            </a:pPr>
            <a:r>
              <a:rPr lang="en-US" sz="1600" baseline="0" dirty="0"/>
              <a:t>Not Subject to ACA fully insured underwriting rules</a:t>
            </a:r>
          </a:p>
          <a:p>
            <a:pPr marL="285750" indent="-285750">
              <a:buFont typeface="Arial" panose="020B0604020202020204" pitchFamily="34" charset="0"/>
              <a:buChar char="•"/>
            </a:pPr>
            <a:r>
              <a:rPr lang="en-US" sz="1600" baseline="0" dirty="0"/>
              <a:t>Transparency on claims data</a:t>
            </a:r>
          </a:p>
          <a:p>
            <a:pPr marL="285750" indent="-285750">
              <a:buFont typeface="Arial" panose="020B0604020202020204" pitchFamily="34" charset="0"/>
              <a:buChar char="•"/>
            </a:pPr>
            <a:r>
              <a:rPr lang="en-US" sz="1600" baseline="0" dirty="0"/>
              <a:t>No premium tax as in the fully insured market place.</a:t>
            </a:r>
          </a:p>
          <a:p>
            <a:pPr marL="285750" indent="-285750">
              <a:buFont typeface="Arial" panose="020B0604020202020204" pitchFamily="34" charset="0"/>
              <a:buChar char="•"/>
            </a:pPr>
            <a:r>
              <a:rPr lang="en-US" sz="1600" baseline="0" dirty="0"/>
              <a:t>Lower Administrative Fees</a:t>
            </a:r>
          </a:p>
          <a:p>
            <a:pPr marL="285750" indent="-285750">
              <a:buFont typeface="Arial" panose="020B0604020202020204" pitchFamily="34" charset="0"/>
              <a:buChar char="•"/>
            </a:pPr>
            <a:r>
              <a:rPr lang="en-US" sz="1600" baseline="0" dirty="0"/>
              <a:t>Ability to determine premiums, control reserves, retain Rx Drug Rebates, and be creative with other solutions.</a:t>
            </a:r>
          </a:p>
          <a:p>
            <a:pPr marL="285750" indent="-285750">
              <a:buFont typeface="Arial" panose="020B0604020202020204" pitchFamily="34" charset="0"/>
              <a:buChar char="•"/>
            </a:pPr>
            <a:r>
              <a:rPr lang="en-US" sz="1600" baseline="0" dirty="0"/>
              <a:t>Make values based decisions regarding benefits and coverage.  This allows to us ensure member employees have a health plan that works for them.</a:t>
            </a:r>
          </a:p>
          <a:p>
            <a:pPr marL="285750" indent="-285750">
              <a:buFont typeface="Arial" panose="020B0604020202020204" pitchFamily="34" charset="0"/>
              <a:buChar char="•"/>
            </a:pPr>
            <a:r>
              <a:rPr lang="en-US" sz="1600" baseline="0" dirty="0"/>
              <a:t>Our pool gets keep underwriting profits – but conversely needs to fund for underwriting losses in our reserves.</a:t>
            </a:r>
          </a:p>
          <a:p>
            <a:endParaRPr lang="en-US" sz="1600" baseline="0" dirty="0"/>
          </a:p>
          <a:p>
            <a:r>
              <a:rPr lang="en-US" sz="1600" b="1" baseline="0" dirty="0"/>
              <a:t>Pooling of Risk – Better Together to provide stability</a:t>
            </a:r>
          </a:p>
          <a:p>
            <a:r>
              <a:rPr lang="en-US" sz="1600" b="0" baseline="0" dirty="0"/>
              <a:t>The general health insurance market place is and has been very volatile as it applies to premium increases: AND benefit stability.  In order to reduce premium increases employers and insurance companies have been forced to limit or remove benefits.   By treating our population as one pool, one group, we can level out the volatility for both premiums and benefits.</a:t>
            </a:r>
          </a:p>
          <a:p>
            <a:endParaRPr lang="en-US" sz="1600" baseline="0" dirty="0"/>
          </a:p>
          <a:p>
            <a:r>
              <a:rPr lang="en-US" sz="1600" baseline="0" dirty="0"/>
              <a:t> </a:t>
            </a:r>
          </a:p>
        </p:txBody>
      </p:sp>
      <p:sp>
        <p:nvSpPr>
          <p:cNvPr id="4" name="Slide Number Placeholder 3"/>
          <p:cNvSpPr>
            <a:spLocks noGrp="1"/>
          </p:cNvSpPr>
          <p:nvPr>
            <p:ph type="sldNum" sz="quarter" idx="10"/>
          </p:nvPr>
        </p:nvSpPr>
        <p:spPr/>
        <p:txBody>
          <a:bodyPr/>
          <a:lstStyle/>
          <a:p>
            <a:fld id="{13B7AC1D-6DF0-8040-889E-C3E5ADD02AD1}" type="slidenum">
              <a:rPr lang="en-US" smtClean="0"/>
              <a:t>6</a:t>
            </a:fld>
            <a:endParaRPr lang="en-US" dirty="0"/>
          </a:p>
        </p:txBody>
      </p:sp>
    </p:spTree>
    <p:extLst>
      <p:ext uri="{BB962C8B-B14F-4D97-AF65-F5344CB8AC3E}">
        <p14:creationId xmlns:p14="http://schemas.microsoft.com/office/powerpoint/2010/main" val="286138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a graphic meant to represent $1 of premium.  Roughly 5% is the cost for health partners to administer and run their portion of the pool.  Approximately 5% is the insurance that we purchase.  However, c</a:t>
            </a:r>
            <a:r>
              <a:rPr lang="en-US" dirty="0"/>
              <a:t>laims are the driving</a:t>
            </a:r>
            <a:r>
              <a:rPr lang="en-US" baseline="0" dirty="0"/>
              <a:t> factor behind premiums.  90% of a premium dollar is used to pay for healthcare services and prescription drugs – what are we doing to address this?  How do we address “affordability” when we understand how the dollar is generated?</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7</a:t>
            </a:fld>
            <a:endParaRPr lang="en-US" dirty="0"/>
          </a:p>
        </p:txBody>
      </p:sp>
    </p:spTree>
    <p:extLst>
      <p:ext uri="{BB962C8B-B14F-4D97-AF65-F5344CB8AC3E}">
        <p14:creationId xmlns:p14="http://schemas.microsoft.com/office/powerpoint/2010/main" val="23672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Curtailing</a:t>
            </a:r>
            <a:r>
              <a:rPr lang="en-US" baseline="0" dirty="0"/>
              <a:t> future claims and lowering current claims</a:t>
            </a:r>
            <a:r>
              <a:rPr lang="en-US" dirty="0"/>
              <a:t> </a:t>
            </a:r>
            <a:r>
              <a:rPr lang="en-US" baseline="0" dirty="0"/>
              <a:t>is the reason why we implement these plans – and to enrich the lives of those we serve – employees and their families.</a:t>
            </a:r>
          </a:p>
          <a:p>
            <a:r>
              <a:rPr lang="en-US" b="1" i="1" baseline="0" dirty="0"/>
              <a:t>But we need engagement – we need your help to achieve this</a:t>
            </a:r>
            <a:endParaRPr lang="en-US" b="1" i="1" dirty="0"/>
          </a:p>
        </p:txBody>
      </p:sp>
      <p:sp>
        <p:nvSpPr>
          <p:cNvPr id="4" name="Slide Number Placeholder 3"/>
          <p:cNvSpPr>
            <a:spLocks noGrp="1"/>
          </p:cNvSpPr>
          <p:nvPr>
            <p:ph type="sldNum" sz="quarter" idx="10"/>
          </p:nvPr>
        </p:nvSpPr>
        <p:spPr/>
        <p:txBody>
          <a:bodyPr/>
          <a:lstStyle/>
          <a:p>
            <a:fld id="{13B7AC1D-6DF0-8040-889E-C3E5ADD02AD1}" type="slidenum">
              <a:rPr lang="en-US" smtClean="0"/>
              <a:t>8</a:t>
            </a:fld>
            <a:endParaRPr lang="en-US" dirty="0"/>
          </a:p>
        </p:txBody>
      </p:sp>
    </p:spTree>
    <p:extLst>
      <p:ext uri="{BB962C8B-B14F-4D97-AF65-F5344CB8AC3E}">
        <p14:creationId xmlns:p14="http://schemas.microsoft.com/office/powerpoint/2010/main" val="1885549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Primary financial goal of the pool is to provide stable, predictable in order to support your budget planning and negotiations.  Medical trend over this time period didn’t look much different than our 6.84% average increases over this time period, but you will note that 6 of the past 10 years we were in a position to offer either no increase or a decrease to much of our membership.</a:t>
            </a:r>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9</a:t>
            </a:fld>
            <a:endParaRPr lang="en-US" dirty="0"/>
          </a:p>
        </p:txBody>
      </p:sp>
    </p:spTree>
    <p:extLst>
      <p:ext uri="{BB962C8B-B14F-4D97-AF65-F5344CB8AC3E}">
        <p14:creationId xmlns:p14="http://schemas.microsoft.com/office/powerpoint/2010/main" val="963432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12</a:t>
            </a:fld>
            <a:endParaRPr lang="en-US"/>
          </a:p>
        </p:txBody>
      </p:sp>
    </p:spTree>
    <p:extLst>
      <p:ext uri="{BB962C8B-B14F-4D97-AF65-F5344CB8AC3E}">
        <p14:creationId xmlns:p14="http://schemas.microsoft.com/office/powerpoint/2010/main" val="36434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Sourcewell</a:t>
            </a:r>
            <a:r>
              <a:rPr lang="en-US" baseline="0" dirty="0"/>
              <a:t> has created a web page specifically for the individuals on the health plan.  These next slides show how to navigate to the employee resources related to the Sourcewell Health Plan.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3B7AC1D-6DF0-8040-889E-C3E5ADD02AD1}" type="slidenum">
              <a:rPr lang="en-US" smtClean="0"/>
              <a:t>16</a:t>
            </a:fld>
            <a:endParaRPr lang="en-US" dirty="0"/>
          </a:p>
        </p:txBody>
      </p:sp>
    </p:spTree>
    <p:extLst>
      <p:ext uri="{BB962C8B-B14F-4D97-AF65-F5344CB8AC3E}">
        <p14:creationId xmlns:p14="http://schemas.microsoft.com/office/powerpoint/2010/main" val="1462704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5.jpg"/><Relationship Id="rId1" Type="http://schemas.openxmlformats.org/officeDocument/2006/relationships/slideMaster" Target="../slideMasters/slideMaster6.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jpg"/><Relationship Id="rId1" Type="http://schemas.openxmlformats.org/officeDocument/2006/relationships/slideMaster" Target="../slideMasters/slideMaster6.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6.xml"/><Relationship Id="rId4" Type="http://schemas.openxmlformats.org/officeDocument/2006/relationships/image" Target="../media/image59.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reference_list_other_non_print_sources.html" TargetMode="External"/><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6.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a:extLst>
              <a:ext uri="{28A0092B-C50C-407E-A947-70E740481C1C}">
                <a14:useLocalDpi xmlns:a14="http://schemas.microsoft.com/office/drawing/2010/main" val="0"/>
              </a:ext>
            </a:extLst>
          </a:blip>
          <a:srcRect t="4115" r="1204" b="10442"/>
          <a:stretch/>
        </p:blipFill>
        <p:spPr>
          <a:xfrm>
            <a:off x="0" y="0"/>
            <a:ext cx="9144000" cy="51435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438150"/>
            <a:ext cx="5317366" cy="4529114"/>
          </a:xfrm>
          <a:prstGeom prst="rect">
            <a:avLst/>
          </a:prstGeom>
        </p:spPr>
      </p:pic>
      <p:sp>
        <p:nvSpPr>
          <p:cNvPr id="2" name="Title 1"/>
          <p:cNvSpPr>
            <a:spLocks noGrp="1"/>
          </p:cNvSpPr>
          <p:nvPr>
            <p:ph type="ctrTitle"/>
          </p:nvPr>
        </p:nvSpPr>
        <p:spPr>
          <a:xfrm>
            <a:off x="685800" y="3086596"/>
            <a:ext cx="3733800" cy="359073"/>
          </a:xfrm>
        </p:spPr>
        <p:txBody>
          <a:bodyPr lIns="0" tIns="0" rIns="0" bIns="0" numCol="1" anchor="b" anchorCtr="0">
            <a:spAutoFit/>
          </a:bodyPr>
          <a:lstStyle>
            <a:lvl1pPr>
              <a:defRPr baseline="0">
                <a:solidFill>
                  <a:schemeClr val="bg1"/>
                </a:solidFill>
                <a:latin typeface="+mj-lt"/>
              </a:defRPr>
            </a:lvl1pPr>
          </a:lstStyle>
          <a:p>
            <a:r>
              <a:rPr lang="en-US"/>
              <a:t>Click to edit Master title style</a:t>
            </a:r>
            <a:endParaRPr lang="en-US" dirty="0"/>
          </a:p>
        </p:txBody>
      </p:sp>
      <p:pic>
        <p:nvPicPr>
          <p:cNvPr id="13" name="Picture 12" descr="Sourcewell_Logo_Revers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3200" y="285750"/>
            <a:ext cx="2343150" cy="812800"/>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31" name="Text Placeholder 29"/>
          <p:cNvSpPr>
            <a:spLocks noGrp="1"/>
          </p:cNvSpPr>
          <p:nvPr>
            <p:ph type="body" sz="quarter" idx="10" hasCustomPrompt="1"/>
          </p:nvPr>
        </p:nvSpPr>
        <p:spPr>
          <a:xfrm>
            <a:off x="685800" y="3621656"/>
            <a:ext cx="3733800" cy="218008"/>
          </a:xfrm>
        </p:spPr>
        <p:txBody>
          <a:bodyPr anchor="t">
            <a:spAutoFit/>
          </a:bodyPr>
          <a:lstStyle>
            <a:lvl1pPr marL="0" indent="0">
              <a:buNone/>
              <a:defRPr baseline="0">
                <a:solidFill>
                  <a:schemeClr val="bg1"/>
                </a:solidFill>
                <a:latin typeface="+mj-lt"/>
              </a:defRPr>
            </a:lvl1pPr>
          </a:lstStyle>
          <a:p>
            <a:pPr lvl="0"/>
            <a:r>
              <a:rPr lang="en-US" dirty="0"/>
              <a:t>Subtitle goes here</a:t>
            </a:r>
          </a:p>
        </p:txBody>
      </p:sp>
      <p:sp>
        <p:nvSpPr>
          <p:cNvPr id="10" name="TextBox 9"/>
          <p:cNvSpPr txBox="1"/>
          <p:nvPr userDrawn="1"/>
        </p:nvSpPr>
        <p:spPr>
          <a:xfrm>
            <a:off x="609600" y="4211729"/>
            <a:ext cx="2743200" cy="276999"/>
          </a:xfrm>
          <a:prstGeom prst="rect">
            <a:avLst/>
          </a:prstGeom>
          <a:noFill/>
        </p:spPr>
        <p:txBody>
          <a:bodyPr wrap="square" rtlCol="0">
            <a:spAutoFit/>
          </a:bodyPr>
          <a:lstStyle/>
          <a:p>
            <a:fld id="{D2881315-98B5-9247-876F-C041A7A25E33}" type="datetime4">
              <a:rPr lang="en-US" sz="1200" b="0" i="0" smtClean="0">
                <a:solidFill>
                  <a:schemeClr val="bg1"/>
                </a:solidFill>
                <a:latin typeface="Calibri Light" charset="0"/>
                <a:ea typeface="Calibri Light" charset="0"/>
                <a:cs typeface="Calibri Light" charset="0"/>
              </a:rPr>
              <a:t>October 1, 2020</a:t>
            </a:fld>
            <a:endParaRPr lang="en-US" sz="1200" b="0" i="0" dirty="0">
              <a:solidFill>
                <a:schemeClr val="bg1"/>
              </a:solidFill>
              <a:latin typeface="Calibri Light" charset="0"/>
              <a:ea typeface="Calibri Light" charset="0"/>
              <a:cs typeface="Calibri Light"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Sourcewell  |  Title goes here</a:t>
            </a:r>
            <a:endParaRPr lang="en-US" dirty="0"/>
          </a:p>
        </p:txBody>
      </p:sp>
      <p:sp>
        <p:nvSpPr>
          <p:cNvPr id="4" name="Slide Number Placeholder 3"/>
          <p:cNvSpPr>
            <a:spLocks noGrp="1"/>
          </p:cNvSpPr>
          <p:nvPr>
            <p:ph type="sldNum" sz="quarter" idx="11"/>
          </p:nvPr>
        </p:nvSpPr>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p:txBody>
          <a:bodyPr/>
          <a:lstStyle/>
          <a:p>
            <a:fld id="{F9485D75-5A83-E54C-B9BC-843954598540}" type="datetime4">
              <a:rPr lang="en-US" smtClean="0"/>
              <a:t>October 1, 2020</a:t>
            </a:fld>
            <a:endParaRPr lang="en-US" dirty="0"/>
          </a:p>
        </p:txBody>
      </p:sp>
    </p:spTree>
    <p:extLst>
      <p:ext uri="{BB962C8B-B14F-4D97-AF65-F5344CB8AC3E}">
        <p14:creationId xmlns:p14="http://schemas.microsoft.com/office/powerpoint/2010/main" val="6944492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eft Box 3&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flipH="1">
            <a:off x="-2316" y="7839"/>
            <a:ext cx="2738461"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Slide Number Placeholder 5">
            <a:extLst>
              <a:ext uri="{FF2B5EF4-FFF2-40B4-BE49-F238E27FC236}">
                <a16:creationId xmlns:a16="http://schemas.microsoft.com/office/drawing/2014/main" id="{57F8B880-4671-9740-BE7F-BF03FD806CE3}"/>
              </a:ext>
            </a:extLst>
          </p:cNvPr>
          <p:cNvSpPr>
            <a:spLocks noGrp="1"/>
          </p:cNvSpPr>
          <p:nvPr>
            <p:ph type="sldNum" sz="quarter" idx="4"/>
          </p:nvPr>
        </p:nvSpPr>
        <p:spPr>
          <a:xfrm>
            <a:off x="0" y="4865828"/>
            <a:ext cx="293914"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26" name="TextBox 25">
            <a:extLst>
              <a:ext uri="{FF2B5EF4-FFF2-40B4-BE49-F238E27FC236}">
                <a16:creationId xmlns:a16="http://schemas.microsoft.com/office/drawing/2014/main" id="{B7137791-6B50-4E4B-AE5B-A38174C9AF13}"/>
              </a:ext>
            </a:extLst>
          </p:cNvPr>
          <p:cNvSpPr txBox="1"/>
          <p:nvPr userDrawn="1"/>
        </p:nvSpPr>
        <p:spPr>
          <a:xfrm>
            <a:off x="293914" y="4865536"/>
            <a:ext cx="2653003" cy="195823"/>
          </a:xfrm>
          <a:prstGeom prst="rect">
            <a:avLst/>
          </a:prstGeom>
          <a:noFill/>
        </p:spPr>
        <p:txBody>
          <a:bodyPr wrap="square" lIns="0" rIns="0" rtlCol="0">
            <a:spAutoFit/>
          </a:bodyPr>
          <a:lstStyle/>
          <a:p>
            <a:pPr marL="0" marR="0" indent="0" algn="l" defTabSz="685800" rtl="0" eaLnBrk="1" fontAlgn="auto" latinLnBrk="0" hangingPunct="1">
              <a:lnSpc>
                <a:spcPts val="880"/>
              </a:lnSpc>
              <a:spcBef>
                <a:spcPts val="0"/>
              </a:spcBef>
              <a:spcAft>
                <a:spcPts val="0"/>
              </a:spcAft>
              <a:buClrTx/>
              <a:buSzTx/>
              <a:buFontTx/>
              <a:buNone/>
              <a:tabLst/>
              <a:defRPr/>
            </a:pPr>
            <a:r>
              <a:rPr lang="en-US" sz="500" b="0" spc="67"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500" b="0" spc="67">
                <a:solidFill>
                  <a:schemeClr val="tx1">
                    <a:lumMod val="50000"/>
                    <a:lumOff val="50000"/>
                  </a:schemeClr>
                </a:solidFill>
                <a:latin typeface="Calibri" panose="020F0502020204030204" pitchFamily="34" charset="0"/>
                <a:cs typeface="Calibri" panose="020F0502020204030204" pitchFamily="34" charset="0"/>
              </a:rPr>
              <a:t>  |  </a:t>
            </a:r>
            <a:r>
              <a:rPr lang="en-US" sz="500" b="0" spc="67"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900" b="0">
              <a:solidFill>
                <a:schemeClr val="tx1">
                  <a:lumMod val="50000"/>
                  <a:lumOff val="50000"/>
                </a:schemeClr>
              </a:solidFill>
              <a:latin typeface="Calibri" panose="020F0502020204030204" pitchFamily="34" charset="0"/>
              <a:cs typeface="Calibri" panose="020F0502020204030204" pitchFamily="34" charset="0"/>
            </a:endParaRPr>
          </a:p>
        </p:txBody>
      </p:sp>
      <p:sp>
        <p:nvSpPr>
          <p:cNvPr id="24" name="Title 1">
            <a:extLst>
              <a:ext uri="{FF2B5EF4-FFF2-40B4-BE49-F238E27FC236}">
                <a16:creationId xmlns:a16="http://schemas.microsoft.com/office/drawing/2014/main" id="{B6F44EFD-33D8-AC48-BA5A-1248676CCB66}"/>
              </a:ext>
            </a:extLst>
          </p:cNvPr>
          <p:cNvSpPr>
            <a:spLocks noGrp="1"/>
          </p:cNvSpPr>
          <p:nvPr>
            <p:ph type="title" hasCustomPrompt="1"/>
          </p:nvPr>
        </p:nvSpPr>
        <p:spPr>
          <a:xfrm>
            <a:off x="3188208" y="182880"/>
            <a:ext cx="5498592" cy="857250"/>
          </a:xfrm>
          <a:prstGeom prst="rect">
            <a:avLst/>
          </a:prstGeom>
        </p:spPr>
        <p:txBody>
          <a:bodyPr/>
          <a:lstStyle>
            <a:lvl1pPr algn="l">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8" name="Text Placeholder 6">
            <a:extLst>
              <a:ext uri="{FF2B5EF4-FFF2-40B4-BE49-F238E27FC236}">
                <a16:creationId xmlns:a16="http://schemas.microsoft.com/office/drawing/2014/main" id="{C82BCCE8-3FC5-CF49-999C-C5E74F8FEB58}"/>
              </a:ext>
            </a:extLst>
          </p:cNvPr>
          <p:cNvSpPr>
            <a:spLocks noGrp="1"/>
          </p:cNvSpPr>
          <p:nvPr>
            <p:ph type="body" sz="quarter" idx="13"/>
          </p:nvPr>
        </p:nvSpPr>
        <p:spPr>
          <a:xfrm>
            <a:off x="3188208" y="1450848"/>
            <a:ext cx="5498592" cy="2876995"/>
          </a:xfrm>
          <a:prstGeom prst="rect">
            <a:avLst/>
          </a:prstGeom>
        </p:spPr>
        <p:txBody>
          <a:bodyPr/>
          <a:lstStyle>
            <a:lvl1pPr marL="4762" indent="0" algn="l">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1299735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ight Box 3&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flipH="1">
            <a:off x="6405537" y="7839"/>
            <a:ext cx="2738461"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Graphic 23">
            <a:extLst>
              <a:ext uri="{FF2B5EF4-FFF2-40B4-BE49-F238E27FC236}">
                <a16:creationId xmlns:a16="http://schemas.microsoft.com/office/drawing/2014/main" id="{90302C0D-6829-C34D-9FA0-334865418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9590" y="4655127"/>
            <a:ext cx="403924" cy="403924"/>
          </a:xfrm>
          <a:prstGeom prst="rect">
            <a:avLst/>
          </a:prstGeom>
        </p:spPr>
      </p:pic>
      <p:sp>
        <p:nvSpPr>
          <p:cNvPr id="25" name="Title 1">
            <a:extLst>
              <a:ext uri="{FF2B5EF4-FFF2-40B4-BE49-F238E27FC236}">
                <a16:creationId xmlns:a16="http://schemas.microsoft.com/office/drawing/2014/main" id="{536A8FA0-23F3-1C45-8672-C25C273A71A0}"/>
              </a:ext>
            </a:extLst>
          </p:cNvPr>
          <p:cNvSpPr>
            <a:spLocks noGrp="1"/>
          </p:cNvSpPr>
          <p:nvPr>
            <p:ph type="title" hasCustomPrompt="1"/>
          </p:nvPr>
        </p:nvSpPr>
        <p:spPr>
          <a:xfrm>
            <a:off x="426718" y="182880"/>
            <a:ext cx="5346193" cy="857250"/>
          </a:xfrm>
          <a:prstGeom prst="rect">
            <a:avLst/>
          </a:prstGeom>
        </p:spPr>
        <p:txBody>
          <a:bodyPr/>
          <a:lstStyle>
            <a:lvl1pPr algn="r">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6" name="Text Placeholder 6">
            <a:extLst>
              <a:ext uri="{FF2B5EF4-FFF2-40B4-BE49-F238E27FC236}">
                <a16:creationId xmlns:a16="http://schemas.microsoft.com/office/drawing/2014/main" id="{3F19D79C-46B0-6143-99AB-7671E9B1372B}"/>
              </a:ext>
            </a:extLst>
          </p:cNvPr>
          <p:cNvSpPr>
            <a:spLocks noGrp="1"/>
          </p:cNvSpPr>
          <p:nvPr>
            <p:ph type="body" sz="quarter" idx="13"/>
          </p:nvPr>
        </p:nvSpPr>
        <p:spPr>
          <a:xfrm>
            <a:off x="426718" y="1450848"/>
            <a:ext cx="5346193" cy="2876995"/>
          </a:xfrm>
          <a:prstGeom prst="rect">
            <a:avLst/>
          </a:prstGeom>
        </p:spPr>
        <p:txBody>
          <a:bodyPr/>
          <a:lstStyle>
            <a:lvl1pPr marL="4762" indent="0" algn="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83002389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p Box Lon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28" name="Rectangle 27">
            <a:extLst>
              <a:ext uri="{FF2B5EF4-FFF2-40B4-BE49-F238E27FC236}">
                <a16:creationId xmlns:a16="http://schemas.microsoft.com/office/drawing/2014/main" id="{61356368-5094-D845-95D6-A10DA1BB5C44}"/>
              </a:ext>
            </a:extLst>
          </p:cNvPr>
          <p:cNvSpPr/>
          <p:nvPr userDrawn="1"/>
        </p:nvSpPr>
        <p:spPr>
          <a:xfrm>
            <a:off x="0" y="7428"/>
            <a:ext cx="9143999" cy="11117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519CA2BB-709C-8E4E-81D5-1B0D6B42C5D8}"/>
              </a:ext>
            </a:extLst>
          </p:cNvPr>
          <p:cNvGrpSpPr/>
          <p:nvPr userDrawn="1"/>
        </p:nvGrpSpPr>
        <p:grpSpPr>
          <a:xfrm>
            <a:off x="0" y="0"/>
            <a:ext cx="9144000" cy="48986"/>
            <a:chOff x="0" y="0"/>
            <a:chExt cx="9144000" cy="48986"/>
          </a:xfrm>
        </p:grpSpPr>
        <p:sp>
          <p:nvSpPr>
            <p:cNvPr id="31" name="Rectangle 30">
              <a:extLst>
                <a:ext uri="{FF2B5EF4-FFF2-40B4-BE49-F238E27FC236}">
                  <a16:creationId xmlns:a16="http://schemas.microsoft.com/office/drawing/2014/main" id="{79E58AC5-AE40-FC43-8EEA-4FAF9169E2BD}"/>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BB6EAC-D5FF-854F-9060-E445B26CA180}"/>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5A28A26-6030-074F-B54B-60043E698DDC}"/>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2EBD36-A097-464E-8DEF-8731DE775E80}"/>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2EC990-A942-6449-9ACB-3D3FAD636923}"/>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E3EF9D92-3499-C341-922C-2D2420C510D1}"/>
              </a:ext>
            </a:extLst>
          </p:cNvPr>
          <p:cNvSpPr>
            <a:spLocks noGrp="1"/>
          </p:cNvSpPr>
          <p:nvPr>
            <p:ph type="body" sz="quarter" idx="12"/>
          </p:nvPr>
        </p:nvSpPr>
        <p:spPr>
          <a:xfrm>
            <a:off x="0" y="0"/>
            <a:ext cx="9144000" cy="1119188"/>
          </a:xfrm>
          <a:prstGeom prst="rect">
            <a:avLst/>
          </a:prstGeom>
        </p:spPr>
        <p:txBody>
          <a:bodyPr anchor="ctr" anchorCtr="0"/>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48231095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op Box Shor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2A792A9-07E5-9C41-986F-C0139610EAE2}"/>
              </a:ext>
            </a:extLst>
          </p:cNvPr>
          <p:cNvSpPr/>
          <p:nvPr userDrawn="1"/>
        </p:nvSpPr>
        <p:spPr>
          <a:xfrm>
            <a:off x="-1" y="0"/>
            <a:ext cx="9143999" cy="914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945ABE4-9445-654F-922D-C1AECB9197C0}"/>
              </a:ext>
            </a:extLst>
          </p:cNvPr>
          <p:cNvSpPr>
            <a:spLocks noGrp="1"/>
          </p:cNvSpPr>
          <p:nvPr>
            <p:ph type="body" sz="quarter" idx="12"/>
          </p:nvPr>
        </p:nvSpPr>
        <p:spPr>
          <a:xfrm>
            <a:off x="0" y="0"/>
            <a:ext cx="9144000" cy="914400"/>
          </a:xfrm>
          <a:prstGeom prst="rect">
            <a:avLst/>
          </a:prstGeom>
        </p:spPr>
        <p:txBody>
          <a:bodyPr anchor="ctr" anchorCtr="0"/>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2029233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ttom Box">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DD47FF-8BBF-7340-9A66-0A508C5AB69D}"/>
              </a:ext>
            </a:extLst>
          </p:cNvPr>
          <p:cNvSpPr/>
          <p:nvPr userDrawn="1"/>
        </p:nvSpPr>
        <p:spPr>
          <a:xfrm>
            <a:off x="-1" y="4018598"/>
            <a:ext cx="9143999" cy="1124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pic>
        <p:nvPicPr>
          <p:cNvPr id="10" name="Graphic 9">
            <a:extLst>
              <a:ext uri="{FF2B5EF4-FFF2-40B4-BE49-F238E27FC236}">
                <a16:creationId xmlns:a16="http://schemas.microsoft.com/office/drawing/2014/main" id="{6177AE68-FC28-0345-9495-9E7437644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9590" y="4655127"/>
            <a:ext cx="403924" cy="403924"/>
          </a:xfrm>
          <a:prstGeom prst="rect">
            <a:avLst/>
          </a:prstGeom>
        </p:spPr>
      </p:pic>
      <p:sp>
        <p:nvSpPr>
          <p:cNvPr id="11" name="TextBox 10">
            <a:extLst>
              <a:ext uri="{FF2B5EF4-FFF2-40B4-BE49-F238E27FC236}">
                <a16:creationId xmlns:a16="http://schemas.microsoft.com/office/drawing/2014/main" id="{03C5A5E6-BD7F-EF4B-8601-D173F84A7584}"/>
              </a:ext>
            </a:extLst>
          </p:cNvPr>
          <p:cNvSpPr txBox="1"/>
          <p:nvPr userDrawn="1"/>
        </p:nvSpPr>
        <p:spPr>
          <a:xfrm>
            <a:off x="284584" y="4865536"/>
            <a:ext cx="2662334" cy="195823"/>
          </a:xfrm>
          <a:prstGeom prst="rect">
            <a:avLst/>
          </a:prstGeom>
          <a:noFill/>
        </p:spPr>
        <p:txBody>
          <a:bodyPr wrap="square" lIns="0" rIns="0" rtlCol="0">
            <a:spAutoFit/>
          </a:bodyPr>
          <a:lstStyle/>
          <a:p>
            <a:pPr marL="0" marR="0" indent="0" algn="l" defTabSz="685800" rtl="0" eaLnBrk="1" fontAlgn="auto" latinLnBrk="0" hangingPunct="1">
              <a:lnSpc>
                <a:spcPts val="880"/>
              </a:lnSpc>
              <a:spcBef>
                <a:spcPts val="0"/>
              </a:spcBef>
              <a:spcAft>
                <a:spcPts val="0"/>
              </a:spcAft>
              <a:buClrTx/>
              <a:buSzTx/>
              <a:buFontTx/>
              <a:buNone/>
              <a:tabLst/>
              <a:defRPr/>
            </a:pPr>
            <a:r>
              <a:rPr lang="en-US" sz="500" b="0" spc="67"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500" b="0" spc="67">
                <a:solidFill>
                  <a:schemeClr val="tx1">
                    <a:lumMod val="50000"/>
                    <a:lumOff val="50000"/>
                  </a:schemeClr>
                </a:solidFill>
                <a:latin typeface="Calibri" panose="020F0502020204030204" pitchFamily="34" charset="0"/>
                <a:cs typeface="Calibri" panose="020F0502020204030204" pitchFamily="34" charset="0"/>
              </a:rPr>
              <a:t>  |  </a:t>
            </a:r>
            <a:r>
              <a:rPr lang="en-US" sz="500" b="0" spc="67"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900" b="0">
              <a:solidFill>
                <a:schemeClr val="tx1">
                  <a:lumMod val="50000"/>
                  <a:lumOff val="50000"/>
                </a:schemeClr>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9FDD8DF2-D0D3-6346-94D9-721F530A6D0A}"/>
              </a:ext>
            </a:extLst>
          </p:cNvPr>
          <p:cNvSpPr>
            <a:spLocks noGrp="1"/>
          </p:cNvSpPr>
          <p:nvPr>
            <p:ph type="body" sz="quarter" idx="12"/>
          </p:nvPr>
        </p:nvSpPr>
        <p:spPr>
          <a:xfrm>
            <a:off x="1" y="4042804"/>
            <a:ext cx="9143998" cy="872123"/>
          </a:xfrm>
          <a:prstGeom prst="rect">
            <a:avLst/>
          </a:prstGeom>
        </p:spPr>
        <p:txBody>
          <a:bodyPr anchor="ctr" anchorCtr="0"/>
          <a:lstStyle>
            <a:lvl1pPr marL="0" indent="0" algn="ctr">
              <a:buNone/>
              <a:defRPr lang="en-US" sz="2400" kern="1200" dirty="0" smtClean="0">
                <a:solidFill>
                  <a:schemeClr val="tx1"/>
                </a:solidFill>
                <a:latin typeface="Calibri" panose="020F0502020204030204" pitchFamily="34" charset="0"/>
                <a:ea typeface="+mn-ea"/>
                <a:cs typeface="Calibri" panose="020F0502020204030204" pitchFamily="34" charset="0"/>
              </a:defRPr>
            </a:lvl1pPr>
            <a:lvl2pPr>
              <a:defRPr lang="en-US" sz="2400" kern="1200" dirty="0" smtClean="0">
                <a:solidFill>
                  <a:schemeClr val="tx1"/>
                </a:solidFill>
                <a:latin typeface="Calibri" panose="020F0502020204030204" pitchFamily="34" charset="0"/>
                <a:ea typeface="+mn-ea"/>
                <a:cs typeface="Calibri" panose="020F0502020204030204" pitchFamily="34" charset="0"/>
              </a:defRPr>
            </a:lvl2pPr>
            <a:lvl3pPr>
              <a:defRPr lang="en-US" sz="2400" kern="1200" dirty="0" smtClean="0">
                <a:solidFill>
                  <a:schemeClr val="tx1"/>
                </a:solidFill>
                <a:latin typeface="Calibri" panose="020F0502020204030204" pitchFamily="34" charset="0"/>
                <a:ea typeface="+mn-ea"/>
                <a:cs typeface="Calibri" panose="020F0502020204030204" pitchFamily="34" charset="0"/>
              </a:defRPr>
            </a:lvl3pPr>
            <a:lvl4pPr>
              <a:defRPr lang="en-US" sz="2400" kern="1200" dirty="0" smtClean="0">
                <a:solidFill>
                  <a:schemeClr val="tx1"/>
                </a:solidFill>
                <a:latin typeface="Calibri" panose="020F0502020204030204" pitchFamily="34" charset="0"/>
                <a:ea typeface="+mn-ea"/>
                <a:cs typeface="Calibri" panose="020F0502020204030204" pitchFamily="34" charset="0"/>
              </a:defRPr>
            </a:lvl4pPr>
            <a:lvl5pPr>
              <a:defRPr lang="en-US" sz="2400" kern="1200" dirty="0" smtClean="0">
                <a:solidFill>
                  <a:schemeClr val="tx1"/>
                </a:solidFill>
                <a:latin typeface="Calibri" panose="020F0502020204030204" pitchFamily="34" charset="0"/>
                <a:ea typeface="+mn-ea"/>
                <a:cs typeface="Calibri" panose="020F0502020204030204" pitchFamily="34" charset="0"/>
              </a:defRPr>
            </a:lvl5pPr>
          </a:lstStyle>
          <a:p>
            <a:pPr lvl="0"/>
            <a:r>
              <a:rPr lang="en-US"/>
              <a:t>Click to edit Master text styles</a:t>
            </a:r>
          </a:p>
        </p:txBody>
      </p:sp>
    </p:spTree>
    <p:extLst>
      <p:ext uri="{BB962C8B-B14F-4D97-AF65-F5344CB8AC3E}">
        <p14:creationId xmlns:p14="http://schemas.microsoft.com/office/powerpoint/2010/main" val="325357606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ottom Box Reverse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DD47FF-8BBF-7340-9A66-0A508C5AB69D}"/>
              </a:ext>
            </a:extLst>
          </p:cNvPr>
          <p:cNvSpPr/>
          <p:nvPr userDrawn="1"/>
        </p:nvSpPr>
        <p:spPr>
          <a:xfrm flipV="1">
            <a:off x="-1" y="0"/>
            <a:ext cx="9143999" cy="40185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51318"/>
            <a:chOff x="0" y="0"/>
            <a:chExt cx="9144000" cy="51318"/>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5131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AB651B18-D4D0-AF43-9355-CD99DC48A05E}"/>
              </a:ext>
            </a:extLst>
          </p:cNvPr>
          <p:cNvSpPr>
            <a:spLocks noGrp="1"/>
          </p:cNvSpPr>
          <p:nvPr>
            <p:ph type="body" sz="quarter" idx="13"/>
          </p:nvPr>
        </p:nvSpPr>
        <p:spPr>
          <a:xfrm>
            <a:off x="0" y="4042804"/>
            <a:ext cx="9143998" cy="875271"/>
          </a:xfrm>
          <a:prstGeom prst="rect">
            <a:avLst/>
          </a:prstGeom>
        </p:spPr>
        <p:txBody>
          <a:bodyPr anchor="ctr" anchorCtr="0"/>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337387754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ottom Ru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pic>
        <p:nvPicPr>
          <p:cNvPr id="10" name="Graphic 9">
            <a:extLst>
              <a:ext uri="{FF2B5EF4-FFF2-40B4-BE49-F238E27FC236}">
                <a16:creationId xmlns:a16="http://schemas.microsoft.com/office/drawing/2014/main" id="{6177AE68-FC28-0345-9495-9E7437644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9590" y="4655127"/>
            <a:ext cx="403924" cy="403924"/>
          </a:xfrm>
          <a:prstGeom prst="rect">
            <a:avLst/>
          </a:prstGeom>
        </p:spPr>
      </p:pic>
      <p:sp>
        <p:nvSpPr>
          <p:cNvPr id="11" name="TextBox 10">
            <a:extLst>
              <a:ext uri="{FF2B5EF4-FFF2-40B4-BE49-F238E27FC236}">
                <a16:creationId xmlns:a16="http://schemas.microsoft.com/office/drawing/2014/main" id="{03C5A5E6-BD7F-EF4B-8601-D173F84A7584}"/>
              </a:ext>
            </a:extLst>
          </p:cNvPr>
          <p:cNvSpPr txBox="1"/>
          <p:nvPr userDrawn="1"/>
        </p:nvSpPr>
        <p:spPr>
          <a:xfrm>
            <a:off x="284584" y="4865536"/>
            <a:ext cx="2662334" cy="195823"/>
          </a:xfrm>
          <a:prstGeom prst="rect">
            <a:avLst/>
          </a:prstGeom>
          <a:noFill/>
        </p:spPr>
        <p:txBody>
          <a:bodyPr wrap="square" lIns="0" rIns="0" rtlCol="0">
            <a:spAutoFit/>
          </a:bodyPr>
          <a:lstStyle/>
          <a:p>
            <a:pPr marL="0" marR="0" indent="0" algn="l" defTabSz="685800" rtl="0" eaLnBrk="1" fontAlgn="auto" latinLnBrk="0" hangingPunct="1">
              <a:lnSpc>
                <a:spcPts val="880"/>
              </a:lnSpc>
              <a:spcBef>
                <a:spcPts val="0"/>
              </a:spcBef>
              <a:spcAft>
                <a:spcPts val="0"/>
              </a:spcAft>
              <a:buClrTx/>
              <a:buSzTx/>
              <a:buFontTx/>
              <a:buNone/>
              <a:tabLst/>
              <a:defRPr/>
            </a:pPr>
            <a:r>
              <a:rPr lang="en-US" sz="500" b="0" spc="67"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500" b="0" spc="67">
                <a:solidFill>
                  <a:schemeClr val="tx1">
                    <a:lumMod val="50000"/>
                    <a:lumOff val="50000"/>
                  </a:schemeClr>
                </a:solidFill>
                <a:latin typeface="Calibri" panose="020F0502020204030204" pitchFamily="34" charset="0"/>
                <a:cs typeface="Calibri" panose="020F0502020204030204" pitchFamily="34" charset="0"/>
              </a:rPr>
              <a:t>  |  </a:t>
            </a:r>
            <a:r>
              <a:rPr lang="en-US" sz="500" b="0" spc="67"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900" b="0">
              <a:solidFill>
                <a:schemeClr val="tx1">
                  <a:lumMod val="50000"/>
                  <a:lumOff val="50000"/>
                </a:schemeClr>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9FDD8DF2-D0D3-6346-94D9-721F530A6D0A}"/>
              </a:ext>
            </a:extLst>
          </p:cNvPr>
          <p:cNvSpPr>
            <a:spLocks noGrp="1"/>
          </p:cNvSpPr>
          <p:nvPr>
            <p:ph type="body" sz="quarter" idx="12"/>
          </p:nvPr>
        </p:nvSpPr>
        <p:spPr>
          <a:xfrm>
            <a:off x="1" y="4042804"/>
            <a:ext cx="9143998" cy="872123"/>
          </a:xfrm>
          <a:prstGeom prst="rect">
            <a:avLst/>
          </a:prstGeom>
        </p:spPr>
        <p:txBody>
          <a:bodyPr anchor="ctr" anchorCtr="0"/>
          <a:lstStyle>
            <a:lvl1pPr marL="0" indent="0" algn="ctr">
              <a:buNone/>
              <a:defRPr lang="en-US" sz="2400" kern="1200" dirty="0" smtClean="0">
                <a:solidFill>
                  <a:schemeClr val="tx1"/>
                </a:solidFill>
                <a:latin typeface="Calibri" panose="020F0502020204030204" pitchFamily="34" charset="0"/>
                <a:ea typeface="+mn-ea"/>
                <a:cs typeface="Calibri" panose="020F0502020204030204" pitchFamily="34" charset="0"/>
              </a:defRPr>
            </a:lvl1pPr>
            <a:lvl2pPr>
              <a:defRPr lang="en-US" sz="2400" kern="1200" dirty="0" smtClean="0">
                <a:solidFill>
                  <a:schemeClr val="tx1"/>
                </a:solidFill>
                <a:latin typeface="Calibri" panose="020F0502020204030204" pitchFamily="34" charset="0"/>
                <a:ea typeface="+mn-ea"/>
                <a:cs typeface="Calibri" panose="020F0502020204030204" pitchFamily="34" charset="0"/>
              </a:defRPr>
            </a:lvl2pPr>
            <a:lvl3pPr>
              <a:defRPr lang="en-US" sz="2400" kern="1200" dirty="0" smtClean="0">
                <a:solidFill>
                  <a:schemeClr val="tx1"/>
                </a:solidFill>
                <a:latin typeface="Calibri" panose="020F0502020204030204" pitchFamily="34" charset="0"/>
                <a:ea typeface="+mn-ea"/>
                <a:cs typeface="Calibri" panose="020F0502020204030204" pitchFamily="34" charset="0"/>
              </a:defRPr>
            </a:lvl3pPr>
            <a:lvl4pPr>
              <a:defRPr lang="en-US" sz="2400" kern="1200" dirty="0" smtClean="0">
                <a:solidFill>
                  <a:schemeClr val="tx1"/>
                </a:solidFill>
                <a:latin typeface="Calibri" panose="020F0502020204030204" pitchFamily="34" charset="0"/>
                <a:ea typeface="+mn-ea"/>
                <a:cs typeface="Calibri" panose="020F0502020204030204" pitchFamily="34" charset="0"/>
              </a:defRPr>
            </a:lvl4pPr>
            <a:lvl5pPr>
              <a:defRPr lang="en-US" sz="2400" kern="1200" dirty="0" smtClean="0">
                <a:solidFill>
                  <a:schemeClr val="tx1"/>
                </a:solidFill>
                <a:latin typeface="Calibri" panose="020F0502020204030204" pitchFamily="34" charset="0"/>
                <a:ea typeface="+mn-ea"/>
                <a:cs typeface="Calibri" panose="020F0502020204030204" pitchFamily="34" charset="0"/>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E2BAE712-0415-CE40-9F6D-004C16557367}"/>
              </a:ext>
            </a:extLst>
          </p:cNvPr>
          <p:cNvCxnSpPr>
            <a:cxnSpLocks/>
          </p:cNvCxnSpPr>
          <p:nvPr userDrawn="1"/>
        </p:nvCxnSpPr>
        <p:spPr>
          <a:xfrm>
            <a:off x="232206" y="4042804"/>
            <a:ext cx="8679589"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 Placeholder 6">
            <a:extLst>
              <a:ext uri="{FF2B5EF4-FFF2-40B4-BE49-F238E27FC236}">
                <a16:creationId xmlns:a16="http://schemas.microsoft.com/office/drawing/2014/main" id="{2E3E3BFA-542A-2543-A144-DB95C452D13A}"/>
              </a:ext>
            </a:extLst>
          </p:cNvPr>
          <p:cNvSpPr>
            <a:spLocks noGrp="1"/>
          </p:cNvSpPr>
          <p:nvPr>
            <p:ph type="body" sz="quarter" idx="13"/>
          </p:nvPr>
        </p:nvSpPr>
        <p:spPr>
          <a:xfrm>
            <a:off x="457200" y="492279"/>
            <a:ext cx="8229600" cy="3222676"/>
          </a:xfrm>
          <a:prstGeom prst="rect">
            <a:avLst/>
          </a:prstGeom>
        </p:spPr>
        <p:txBody>
          <a:bodyPr/>
          <a:lstStyle>
            <a:lvl1pPr marL="231775" indent="-231775">
              <a:tabLst/>
              <a:defRPr sz="1600">
                <a:latin typeface="Calibri" panose="020F0502020204030204" pitchFamily="34" charset="0"/>
                <a:cs typeface="Calibri" panose="020F0502020204030204" pitchFamily="34" charset="0"/>
              </a:defRPr>
            </a:lvl1pPr>
            <a:lvl2pPr marL="573088" indent="-225425">
              <a:buFont typeface="Arial" panose="020B0604020202020204" pitchFamily="34" charset="0"/>
              <a:buChar char="•"/>
              <a:tabLst/>
              <a:defRPr sz="1400">
                <a:latin typeface="Calibri" panose="020F0502020204030204" pitchFamily="34" charset="0"/>
                <a:cs typeface="Calibri" panose="020F0502020204030204" pitchFamily="34" charset="0"/>
              </a:defRPr>
            </a:lvl2pPr>
            <a:lvl3pPr marL="915988" indent="-227013">
              <a:buFont typeface="System Font Regular"/>
              <a:buChar char="–"/>
              <a:tabLst/>
              <a:defRPr sz="1200">
                <a:latin typeface="Calibri" panose="020F0502020204030204" pitchFamily="34" charset="0"/>
                <a:cs typeface="Calibri" panose="020F0502020204030204" pitchFamily="34" charset="0"/>
              </a:defRPr>
            </a:lvl3pPr>
            <a:lvl4pPr marL="1374775" indent="-227013">
              <a:buFont typeface="Arial" panose="020B0604020202020204" pitchFamily="34" charset="0"/>
              <a:buChar char="•"/>
              <a:tabLst/>
              <a:defRPr sz="1100">
                <a:latin typeface="Calibri" panose="020F0502020204030204" pitchFamily="34" charset="0"/>
                <a:cs typeface="Calibri" panose="020F0502020204030204" pitchFamily="34" charset="0"/>
              </a:defRPr>
            </a:lvl4pPr>
            <a:lvl5pPr marL="1831975" indent="-220663">
              <a:buFont typeface="System Font Regular"/>
              <a:buChar char="–"/>
              <a:tabLst/>
              <a:defRPr sz="11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24267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p:nvPicPr>
        <p:blipFill rotWithShape="1">
          <a:blip r:embed="rId2">
            <a:extLst>
              <a:ext uri="{28A0092B-C50C-407E-A947-70E740481C1C}">
                <a14:useLocalDpi xmlns:a14="http://schemas.microsoft.com/office/drawing/2010/main" val="0"/>
              </a:ext>
            </a:extLst>
          </a:blip>
          <a:srcRect t="4115" r="1204" b="10442"/>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9050"/>
            <a:ext cx="9143998" cy="5148070"/>
          </a:xfrm>
          <a:prstGeom prst="rect">
            <a:avLst/>
          </a:prstGeom>
        </p:spPr>
      </p:pic>
      <p:pic>
        <p:nvPicPr>
          <p:cNvPr id="6" name="Picture 5" descr="Alternate_Shape_Oranc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38151"/>
            <a:ext cx="5317366" cy="4529114"/>
          </a:xfrm>
          <a:prstGeom prst="rect">
            <a:avLst/>
          </a:prstGeom>
        </p:spPr>
      </p:pic>
      <p:sp>
        <p:nvSpPr>
          <p:cNvPr id="2" name="Title 1"/>
          <p:cNvSpPr>
            <a:spLocks noGrp="1"/>
          </p:cNvSpPr>
          <p:nvPr>
            <p:ph type="ctrTitle" hasCustomPrompt="1"/>
          </p:nvPr>
        </p:nvSpPr>
        <p:spPr>
          <a:xfrm>
            <a:off x="685800" y="2123740"/>
            <a:ext cx="3505200" cy="1546064"/>
          </a:xfrm>
        </p:spPr>
        <p:txBody>
          <a:bodyPr wrap="square" lIns="0" tIns="0" rIns="0" bIns="0" numCol="1" anchor="b" anchorCtr="0">
            <a:spAutoFit/>
          </a:bodyPr>
          <a:lstStyle>
            <a:lvl1pPr>
              <a:lnSpc>
                <a:spcPts val="4000"/>
              </a:lnSpc>
              <a:defRPr sz="4000" b="0" i="0" baseline="0">
                <a:solidFill>
                  <a:schemeClr val="bg1"/>
                </a:solidFill>
                <a:latin typeface="Calibri"/>
                <a:cs typeface="Calibri"/>
              </a:defRPr>
            </a:lvl1pPr>
          </a:lstStyle>
          <a:p>
            <a:r>
              <a:rPr lang="en-US" dirty="0"/>
              <a:t>Capitalize all Words in </a:t>
            </a:r>
            <a:br>
              <a:rPr lang="en-US" dirty="0"/>
            </a:br>
            <a:r>
              <a:rPr lang="en-US" dirty="0"/>
              <a:t>Main Title</a:t>
            </a:r>
          </a:p>
        </p:txBody>
      </p:sp>
      <p:sp>
        <p:nvSpPr>
          <p:cNvPr id="14" name="TextBox 13"/>
          <p:cNvSpPr txBox="1"/>
          <p:nvPr/>
        </p:nvSpPr>
        <p:spPr>
          <a:xfrm>
            <a:off x="10433083" y="-361331"/>
            <a:ext cx="184731" cy="461665"/>
          </a:xfrm>
          <a:prstGeom prst="rect">
            <a:avLst/>
          </a:prstGeom>
          <a:noFill/>
        </p:spPr>
        <p:txBody>
          <a:bodyPr wrap="none" rtlCol="0">
            <a:spAutoFit/>
          </a:bodyPr>
          <a:lstStyle/>
          <a:p>
            <a:endParaRPr lang="en-US" sz="2400" dirty="0"/>
          </a:p>
        </p:txBody>
      </p:sp>
      <p:sp>
        <p:nvSpPr>
          <p:cNvPr id="31" name="Text Placeholder 29"/>
          <p:cNvSpPr>
            <a:spLocks noGrp="1"/>
          </p:cNvSpPr>
          <p:nvPr>
            <p:ph type="body" sz="quarter" idx="10" hasCustomPrompt="1"/>
          </p:nvPr>
        </p:nvSpPr>
        <p:spPr>
          <a:xfrm>
            <a:off x="609600" y="3710287"/>
            <a:ext cx="3733800" cy="461665"/>
          </a:xfrm>
          <a:prstGeom prst="rect">
            <a:avLst/>
          </a:prstGeom>
        </p:spPr>
        <p:txBody>
          <a:bodyPr anchor="t">
            <a:spAutoFit/>
          </a:bodyPr>
          <a:lstStyle>
            <a:lvl1pPr marL="0" indent="0">
              <a:buNone/>
              <a:defRPr sz="2400" b="0" i="0" baseline="0">
                <a:solidFill>
                  <a:schemeClr val="bg1"/>
                </a:solidFill>
                <a:latin typeface="Calibri"/>
                <a:cs typeface="Calibri"/>
              </a:defRPr>
            </a:lvl1pPr>
          </a:lstStyle>
          <a:p>
            <a:pPr lvl="0"/>
            <a:r>
              <a:rPr lang="en-US" dirty="0"/>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609600" y="4324350"/>
            <a:ext cx="1905000" cy="304800"/>
          </a:xfrm>
        </p:spPr>
        <p:txBody>
          <a:bodyPr/>
          <a:lstStyle>
            <a:lvl1pPr marL="0" marR="0" indent="0" algn="l" defTabSz="914378" rtl="0" eaLnBrk="1" fontAlgn="auto" latinLnBrk="0" hangingPunct="1">
              <a:lnSpc>
                <a:spcPct val="100000"/>
              </a:lnSpc>
              <a:spcBef>
                <a:spcPts val="600"/>
              </a:spcBef>
              <a:spcAft>
                <a:spcPts val="0"/>
              </a:spcAft>
              <a:buClrTx/>
              <a:buSzTx/>
              <a:buFont typeface="Arial" charset="0"/>
              <a:buNone/>
              <a:tabLst/>
              <a:defRPr sz="1400">
                <a:solidFill>
                  <a:schemeClr val="bg1"/>
                </a:solidFill>
              </a:defRPr>
            </a:lvl1pPr>
          </a:lstStyle>
          <a:p>
            <a:pPr lvl="0"/>
            <a:fld id="{6616885D-3816-4AFA-93F8-A71F7D363418}" type="datetime4">
              <a:rPr lang="en-US" smtClean="0"/>
              <a:t>July 10, 2019</a:t>
            </a:fld>
            <a:endParaRPr lang="en-US" dirty="0"/>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4871" y="285750"/>
            <a:ext cx="2350529" cy="812800"/>
          </a:xfrm>
          <a:prstGeom prst="rect">
            <a:avLst/>
          </a:prstGeom>
        </p:spPr>
      </p:pic>
      <p:pic>
        <p:nvPicPr>
          <p:cNvPr id="10" name="Picture 9" descr="GettyImages-505278032_ALT.jpg">
            <a:extLst>
              <a:ext uri="{FF2B5EF4-FFF2-40B4-BE49-F238E27FC236}">
                <a16:creationId xmlns:a16="http://schemas.microsoft.com/office/drawing/2014/main" id="{EDE6EADA-9410-4CF4-BDA9-85601CF6AC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15" r="1204" b="10442"/>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1DFF28EC-92CC-4433-9698-5FA05602E4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9050"/>
            <a:ext cx="9143998" cy="5148070"/>
          </a:xfrm>
          <a:prstGeom prst="rect">
            <a:avLst/>
          </a:prstGeom>
        </p:spPr>
      </p:pic>
      <p:pic>
        <p:nvPicPr>
          <p:cNvPr id="13" name="Picture 12" descr="Alternate_Shape_Orance.png">
            <a:extLst>
              <a:ext uri="{FF2B5EF4-FFF2-40B4-BE49-F238E27FC236}">
                <a16:creationId xmlns:a16="http://schemas.microsoft.com/office/drawing/2014/main" id="{171CAFCA-E944-44B3-A0CD-9621A7935E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438151"/>
            <a:ext cx="5317366" cy="4529114"/>
          </a:xfrm>
          <a:prstGeom prst="rect">
            <a:avLst/>
          </a:prstGeom>
        </p:spPr>
      </p:pic>
      <p:sp>
        <p:nvSpPr>
          <p:cNvPr id="17" name="TextBox 16">
            <a:extLst>
              <a:ext uri="{FF2B5EF4-FFF2-40B4-BE49-F238E27FC236}">
                <a16:creationId xmlns:a16="http://schemas.microsoft.com/office/drawing/2014/main" id="{9A53DB3A-A4DA-4CE9-8687-D7EE322D2670}"/>
              </a:ext>
            </a:extLst>
          </p:cNvPr>
          <p:cNvSpPr txBox="1"/>
          <p:nvPr userDrawn="1"/>
        </p:nvSpPr>
        <p:spPr>
          <a:xfrm>
            <a:off x="10433083" y="-361331"/>
            <a:ext cx="184731" cy="461665"/>
          </a:xfrm>
          <a:prstGeom prst="rect">
            <a:avLst/>
          </a:prstGeom>
          <a:noFill/>
        </p:spPr>
        <p:txBody>
          <a:bodyPr wrap="none" rtlCol="0">
            <a:spAutoFit/>
          </a:bodyPr>
          <a:lstStyle/>
          <a:p>
            <a:endParaRPr lang="en-US" sz="2400" dirty="0"/>
          </a:p>
        </p:txBody>
      </p:sp>
      <p:pic>
        <p:nvPicPr>
          <p:cNvPr id="18" name="Graphic 17">
            <a:extLst>
              <a:ext uri="{FF2B5EF4-FFF2-40B4-BE49-F238E27FC236}">
                <a16:creationId xmlns:a16="http://schemas.microsoft.com/office/drawing/2014/main" id="{D2065EC0-B8B4-4868-B737-FE2C9EC952A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4871" y="285750"/>
            <a:ext cx="2350529" cy="812800"/>
          </a:xfrm>
          <a:prstGeom prst="rect">
            <a:avLst/>
          </a:prstGeom>
        </p:spPr>
      </p:pic>
    </p:spTree>
    <p:extLst>
      <p:ext uri="{BB962C8B-B14F-4D97-AF65-F5344CB8AC3E}">
        <p14:creationId xmlns:p14="http://schemas.microsoft.com/office/powerpoint/2010/main" val="26015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ivider 3 Aerial City Fal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A63A8-3C5B-42BF-81D5-AE3F08A66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p:nvPicPr>
        <p:blipFill rotWithShape="1">
          <a:blip r:embed="rId3">
            <a:extLst>
              <a:ext uri="{28A0092B-C50C-407E-A947-70E740481C1C}">
                <a14:useLocalDpi xmlns:a14="http://schemas.microsoft.com/office/drawing/2010/main" val="0"/>
              </a:ext>
            </a:extLst>
          </a:blip>
          <a:srcRect l="9586" t="22222" r="39608" b="9630"/>
          <a:stretch/>
        </p:blipFill>
        <p:spPr>
          <a:xfrm rot="2773902">
            <a:off x="92272" y="-1264823"/>
            <a:ext cx="6454451" cy="5601973"/>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990600" y="564022"/>
            <a:ext cx="4114800" cy="1546064"/>
          </a:xfrm>
        </p:spPr>
        <p:txBody>
          <a:bodyPr wrap="square" lIns="0" tIns="0" rIns="0" bIns="0" numCol="1" anchor="b" anchorCtr="0">
            <a:spAutoFit/>
          </a:bodyPr>
          <a:lstStyle>
            <a:lvl1pPr>
              <a:lnSpc>
                <a:spcPts val="4000"/>
              </a:lnSpc>
              <a:defRPr sz="3600" b="0" i="0" baseline="0">
                <a:solidFill>
                  <a:schemeClr val="bg1"/>
                </a:solidFill>
                <a:latin typeface="Calibri"/>
                <a:cs typeface="Calibri"/>
              </a:defRPr>
            </a:lvl1pPr>
          </a:lstStyle>
          <a:p>
            <a:r>
              <a:rPr lang="en-US" dirty="0"/>
              <a:t>Divider slide - capitalize only first letter of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914400" y="2110087"/>
            <a:ext cx="3733800" cy="461665"/>
          </a:xfrm>
          <a:prstGeom prst="rect">
            <a:avLst/>
          </a:prstGeom>
        </p:spPr>
        <p:txBody>
          <a:bodyPr anchor="t">
            <a:spAutoFit/>
          </a:bodyPr>
          <a:lstStyle>
            <a:lvl1pPr marL="0" indent="0">
              <a:buNone/>
              <a:defRPr sz="2400" b="0" i="0" baseline="0">
                <a:solidFill>
                  <a:schemeClr val="bg1"/>
                </a:solidFill>
                <a:latin typeface="Calibri"/>
                <a:cs typeface="Calibri"/>
              </a:defRPr>
            </a:lvl1pPr>
          </a:lstStyle>
          <a:p>
            <a:pPr lvl="0"/>
            <a:r>
              <a:rPr lang="en-US" dirty="0"/>
              <a:t>Subtitle goes here</a:t>
            </a:r>
          </a:p>
        </p:txBody>
      </p:sp>
      <p:pic>
        <p:nvPicPr>
          <p:cNvPr id="9" name="Graphic 8">
            <a:extLst>
              <a:ext uri="{FF2B5EF4-FFF2-40B4-BE49-F238E27FC236}">
                <a16:creationId xmlns:a16="http://schemas.microsoft.com/office/drawing/2014/main" id="{73CF8E72-2700-45A7-A4A6-00E423610C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4871" y="285750"/>
            <a:ext cx="2350529" cy="812800"/>
          </a:xfrm>
          <a:prstGeom prst="rect">
            <a:avLst/>
          </a:prstGeom>
        </p:spPr>
      </p:pic>
    </p:spTree>
    <p:extLst>
      <p:ext uri="{BB962C8B-B14F-4D97-AF65-F5344CB8AC3E}">
        <p14:creationId xmlns:p14="http://schemas.microsoft.com/office/powerpoint/2010/main" val="3953938056"/>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ivider 6 Aerial Rural Ci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0B1BC4-8DE9-497C-B004-ECD83BFBDCF2}"/>
              </a:ext>
            </a:extLst>
          </p:cNvPr>
          <p:cNvSpPr>
            <a:spLocks noGrp="1"/>
          </p:cNvSpPr>
          <p:nvPr>
            <p:ph type="sldNum" sz="quarter" idx="10"/>
          </p:nvPr>
        </p:nvSpPr>
        <p:spPr/>
        <p:txBody>
          <a:bodyPr/>
          <a:lstStyle/>
          <a:p>
            <a:fld id="{CC07A0C6-0FC1-476D-8928-A360A0127B30}" type="slidenum">
              <a:rPr lang="en-US" smtClean="0"/>
              <a:pPr/>
              <a:t>‹#›</a:t>
            </a:fld>
            <a:endParaRPr lang="en-US" dirty="0"/>
          </a:p>
        </p:txBody>
      </p:sp>
      <p:pic>
        <p:nvPicPr>
          <p:cNvPr id="4" name="Picture 3">
            <a:extLst>
              <a:ext uri="{FF2B5EF4-FFF2-40B4-BE49-F238E27FC236}">
                <a16:creationId xmlns:a16="http://schemas.microsoft.com/office/drawing/2014/main" id="{B0C1F51B-EAC5-4930-9CC3-97E81415A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pic>
        <p:nvPicPr>
          <p:cNvPr id="5" name="Picture 4" descr="Divider_Slide_Page_Community_Shape_2.png">
            <a:extLst>
              <a:ext uri="{FF2B5EF4-FFF2-40B4-BE49-F238E27FC236}">
                <a16:creationId xmlns:a16="http://schemas.microsoft.com/office/drawing/2014/main" id="{8D814F28-3ECE-4AB0-81F7-A592201CD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34354"/>
            <a:ext cx="6172200" cy="3785196"/>
          </a:xfrm>
          <a:prstGeom prst="rect">
            <a:avLst/>
          </a:prstGeom>
        </p:spPr>
      </p:pic>
      <p:sp>
        <p:nvSpPr>
          <p:cNvPr id="6" name="Title 1">
            <a:extLst>
              <a:ext uri="{FF2B5EF4-FFF2-40B4-BE49-F238E27FC236}">
                <a16:creationId xmlns:a16="http://schemas.microsoft.com/office/drawing/2014/main" id="{030EF3F4-01BD-4F9D-9F35-1EA04BC46F5C}"/>
              </a:ext>
            </a:extLst>
          </p:cNvPr>
          <p:cNvSpPr>
            <a:spLocks noGrp="1"/>
          </p:cNvSpPr>
          <p:nvPr>
            <p:ph type="ctrTitle" hasCustomPrompt="1"/>
          </p:nvPr>
        </p:nvSpPr>
        <p:spPr>
          <a:xfrm>
            <a:off x="685800" y="499468"/>
            <a:ext cx="4114800" cy="1538883"/>
          </a:xfrm>
        </p:spPr>
        <p:txBody>
          <a:bodyPr wrap="square" lIns="0" tIns="0" rIns="0" bIns="0" numCol="1" anchor="b" anchorCtr="0">
            <a:spAutoFit/>
          </a:bodyPr>
          <a:lstStyle>
            <a:lvl1pPr>
              <a:lnSpc>
                <a:spcPts val="4000"/>
              </a:lnSpc>
              <a:defRPr sz="3600" b="0" i="0" baseline="0">
                <a:solidFill>
                  <a:schemeClr val="bg1"/>
                </a:solidFill>
                <a:latin typeface="Calibri"/>
                <a:cs typeface="Calibri"/>
              </a:defRPr>
            </a:lvl1pPr>
          </a:lstStyle>
          <a:p>
            <a:r>
              <a:rPr lang="en-US" dirty="0"/>
              <a:t>Divider slide - capitalize only first letter of first word</a:t>
            </a:r>
          </a:p>
        </p:txBody>
      </p:sp>
      <p:sp>
        <p:nvSpPr>
          <p:cNvPr id="7" name="Text Placeholder 29">
            <a:extLst>
              <a:ext uri="{FF2B5EF4-FFF2-40B4-BE49-F238E27FC236}">
                <a16:creationId xmlns:a16="http://schemas.microsoft.com/office/drawing/2014/main" id="{C6A6AAA7-7181-4403-ABB2-78258BD78D8A}"/>
              </a:ext>
            </a:extLst>
          </p:cNvPr>
          <p:cNvSpPr>
            <a:spLocks noGrp="1"/>
          </p:cNvSpPr>
          <p:nvPr>
            <p:ph type="body" sz="quarter" idx="11" hasCustomPrompt="1"/>
          </p:nvPr>
        </p:nvSpPr>
        <p:spPr>
          <a:xfrm>
            <a:off x="609600" y="2038351"/>
            <a:ext cx="3733800" cy="461665"/>
          </a:xfrm>
          <a:prstGeom prst="rect">
            <a:avLst/>
          </a:prstGeom>
        </p:spPr>
        <p:txBody>
          <a:bodyPr anchor="t">
            <a:spAutoFit/>
          </a:bodyPr>
          <a:lstStyle>
            <a:lvl1pPr marL="0" indent="0">
              <a:buNone/>
              <a:defRPr sz="2400" b="0" i="0" baseline="0">
                <a:solidFill>
                  <a:schemeClr val="bg1"/>
                </a:solidFill>
                <a:latin typeface="Calibri"/>
                <a:cs typeface="Calibri"/>
              </a:defRPr>
            </a:lvl1pPr>
          </a:lstStyle>
          <a:p>
            <a:pPr lvl="0"/>
            <a:r>
              <a:rPr lang="en-US" dirty="0"/>
              <a:t>Subtitle goes here</a:t>
            </a:r>
          </a:p>
        </p:txBody>
      </p:sp>
      <p:pic>
        <p:nvPicPr>
          <p:cNvPr id="9" name="Graphic 8">
            <a:extLst>
              <a:ext uri="{FF2B5EF4-FFF2-40B4-BE49-F238E27FC236}">
                <a16:creationId xmlns:a16="http://schemas.microsoft.com/office/drawing/2014/main" id="{979F1955-0CAF-4C5D-BD86-3FED11DE8C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4871" y="285750"/>
            <a:ext cx="2350529" cy="812800"/>
          </a:xfrm>
          <a:prstGeom prst="rect">
            <a:avLst/>
          </a:prstGeom>
        </p:spPr>
      </p:pic>
    </p:spTree>
    <p:extLst>
      <p:ext uri="{BB962C8B-B14F-4D97-AF65-F5344CB8AC3E}">
        <p14:creationId xmlns:p14="http://schemas.microsoft.com/office/powerpoint/2010/main" val="353829702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285750"/>
            <a:ext cx="2343150" cy="812800"/>
          </a:xfrm>
          <a:prstGeom prst="rect">
            <a:avLst/>
          </a:prstGeom>
        </p:spPr>
      </p:pic>
      <p:sp>
        <p:nvSpPr>
          <p:cNvPr id="7" name="TextBox 6"/>
          <p:cNvSpPr txBox="1"/>
          <p:nvPr userDrawn="1"/>
        </p:nvSpPr>
        <p:spPr>
          <a:xfrm>
            <a:off x="6400800" y="4552950"/>
            <a:ext cx="2209800" cy="200055"/>
          </a:xfrm>
          <a:prstGeom prst="rect">
            <a:avLst/>
          </a:prstGeom>
          <a:noFill/>
        </p:spPr>
        <p:txBody>
          <a:bodyPr wrap="square" lIns="0" tIns="0" rIns="0" bIns="0" rtlCol="0" anchor="t" anchorCtr="0">
            <a:spAutoFit/>
          </a:bodyPr>
          <a:lstStyle/>
          <a:p>
            <a:pPr algn="r"/>
            <a:r>
              <a:rPr lang="en-US" sz="1300" b="1" dirty="0">
                <a:solidFill>
                  <a:srgbClr val="ED8B00"/>
                </a:solidFill>
                <a:latin typeface="Calibri Light"/>
              </a:rPr>
              <a:t>Sourcewell-mn.gov</a:t>
            </a:r>
          </a:p>
        </p:txBody>
      </p:sp>
      <p:sp>
        <p:nvSpPr>
          <p:cNvPr id="9" name="Title Placeholder 1"/>
          <p:cNvSpPr>
            <a:spLocks noGrp="1"/>
          </p:cNvSpPr>
          <p:nvPr>
            <p:ph type="title"/>
          </p:nvPr>
        </p:nvSpPr>
        <p:spPr>
          <a:xfrm>
            <a:off x="457200" y="2805440"/>
            <a:ext cx="8229600" cy="359073"/>
          </a:xfrm>
          <a:prstGeom prst="rect">
            <a:avLst/>
          </a:prstGeom>
          <a:noFill/>
        </p:spPr>
        <p:txBody>
          <a:bodyPr vert="horz" lIns="0" tIns="0" rIns="0" bIns="0" numCol="1" rtlCol="0" anchor="t" anchorCtr="0">
            <a:spAutoFit/>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111703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6EA4E-AF8E-478D-975E-3667F7D1D444}"/>
              </a:ext>
            </a:extLst>
          </p:cNvPr>
          <p:cNvSpPr>
            <a:spLocks noGrp="1"/>
          </p:cNvSpPr>
          <p:nvPr>
            <p:ph type="title" hasCustomPrompt="1"/>
          </p:nvPr>
        </p:nvSpPr>
        <p:spPr/>
        <p:txBody>
          <a:bodyPr/>
          <a:lstStyle>
            <a:lvl1pPr>
              <a:defRPr/>
            </a:lvl1pPr>
          </a:lstStyle>
          <a:p>
            <a:r>
              <a:rPr lang="en-US" dirty="0"/>
              <a:t>Our organization</a:t>
            </a:r>
          </a:p>
        </p:txBody>
      </p:sp>
      <p:grpSp>
        <p:nvGrpSpPr>
          <p:cNvPr id="4" name="Group 3">
            <a:extLst>
              <a:ext uri="{FF2B5EF4-FFF2-40B4-BE49-F238E27FC236}">
                <a16:creationId xmlns:a16="http://schemas.microsoft.com/office/drawing/2014/main" id="{CB8CEB75-FFA5-4CF8-8CBD-AFFB6B254974}"/>
              </a:ext>
            </a:extLst>
          </p:cNvPr>
          <p:cNvGrpSpPr/>
          <p:nvPr/>
        </p:nvGrpSpPr>
        <p:grpSpPr>
          <a:xfrm>
            <a:off x="985420" y="742950"/>
            <a:ext cx="7072730" cy="4007213"/>
            <a:chOff x="571153" y="562699"/>
            <a:chExt cx="10960442" cy="6209882"/>
          </a:xfrm>
        </p:grpSpPr>
        <p:pic>
          <p:nvPicPr>
            <p:cNvPr id="5" name="Graphic 4">
              <a:extLst>
                <a:ext uri="{FF2B5EF4-FFF2-40B4-BE49-F238E27FC236}">
                  <a16:creationId xmlns:a16="http://schemas.microsoft.com/office/drawing/2014/main" id="{148EEE02-8FAC-4350-96BC-FCB85E2434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153" y="562699"/>
              <a:ext cx="10960442" cy="6209882"/>
            </a:xfrm>
            <a:prstGeom prst="rect">
              <a:avLst/>
            </a:prstGeom>
          </p:spPr>
        </p:pic>
        <p:sp>
          <p:nvSpPr>
            <p:cNvPr id="6" name="TextBox 5">
              <a:extLst>
                <a:ext uri="{FF2B5EF4-FFF2-40B4-BE49-F238E27FC236}">
                  <a16:creationId xmlns:a16="http://schemas.microsoft.com/office/drawing/2014/main" id="{7EBAEDA5-1780-414C-99B5-264CC3A1AF00}"/>
                </a:ext>
              </a:extLst>
            </p:cNvPr>
            <p:cNvSpPr txBox="1"/>
            <p:nvPr/>
          </p:nvSpPr>
          <p:spPr>
            <a:xfrm>
              <a:off x="1511424" y="1873452"/>
              <a:ext cx="2689462" cy="1383166"/>
            </a:xfrm>
            <a:prstGeom prst="rect">
              <a:avLst/>
            </a:prstGeom>
            <a:noFill/>
          </p:spPr>
          <p:txBody>
            <a:bodyPr wrap="square" rtlCol="0">
              <a:spAutoFit/>
            </a:bodyPr>
            <a:lstStyle/>
            <a:p>
              <a:pPr>
                <a:lnSpc>
                  <a:spcPts val="2400"/>
                </a:lnSpc>
              </a:pPr>
              <a:r>
                <a:rPr lang="en-US" sz="2100" dirty="0">
                  <a:solidFill>
                    <a:schemeClr val="accent1"/>
                  </a:solidFill>
                </a:rPr>
                <a:t>Cooperative purchasing</a:t>
              </a:r>
            </a:p>
            <a:p>
              <a:r>
                <a:rPr lang="en-US" sz="1200" dirty="0"/>
                <a:t>Sourcewell Board</a:t>
              </a:r>
            </a:p>
          </p:txBody>
        </p:sp>
        <p:sp>
          <p:nvSpPr>
            <p:cNvPr id="7" name="TextBox 6">
              <a:extLst>
                <a:ext uri="{FF2B5EF4-FFF2-40B4-BE49-F238E27FC236}">
                  <a16:creationId xmlns:a16="http://schemas.microsoft.com/office/drawing/2014/main" id="{41833378-65A0-49F2-9241-81331348A8C3}"/>
                </a:ext>
              </a:extLst>
            </p:cNvPr>
            <p:cNvSpPr txBox="1"/>
            <p:nvPr/>
          </p:nvSpPr>
          <p:spPr>
            <a:xfrm>
              <a:off x="1455443" y="4198017"/>
              <a:ext cx="2923481" cy="1860121"/>
            </a:xfrm>
            <a:prstGeom prst="rect">
              <a:avLst/>
            </a:prstGeom>
            <a:noFill/>
          </p:spPr>
          <p:txBody>
            <a:bodyPr wrap="square" rtlCol="0">
              <a:spAutoFit/>
            </a:bodyPr>
            <a:lstStyle/>
            <a:p>
              <a:pPr>
                <a:lnSpc>
                  <a:spcPts val="2400"/>
                </a:lnSpc>
              </a:pPr>
              <a:r>
                <a:rPr lang="en-US" sz="2100" dirty="0">
                  <a:solidFill>
                    <a:schemeClr val="accent3"/>
                  </a:solidFill>
                </a:rPr>
                <a:t>Risk management pool</a:t>
              </a:r>
            </a:p>
            <a:p>
              <a:r>
                <a:rPr lang="en-US" sz="1200" dirty="0"/>
                <a:t>Board of Trustees</a:t>
              </a:r>
            </a:p>
          </p:txBody>
        </p:sp>
        <p:sp>
          <p:nvSpPr>
            <p:cNvPr id="8" name="TextBox 7">
              <a:extLst>
                <a:ext uri="{FF2B5EF4-FFF2-40B4-BE49-F238E27FC236}">
                  <a16:creationId xmlns:a16="http://schemas.microsoft.com/office/drawing/2014/main" id="{8C7964E1-2FCA-4C36-853D-4847518584F4}"/>
                </a:ext>
              </a:extLst>
            </p:cNvPr>
            <p:cNvSpPr txBox="1"/>
            <p:nvPr/>
          </p:nvSpPr>
          <p:spPr>
            <a:xfrm>
              <a:off x="7988962" y="1893550"/>
              <a:ext cx="2689462" cy="1383166"/>
            </a:xfrm>
            <a:prstGeom prst="rect">
              <a:avLst/>
            </a:prstGeom>
            <a:noFill/>
          </p:spPr>
          <p:txBody>
            <a:bodyPr wrap="square" rtlCol="0">
              <a:spAutoFit/>
            </a:bodyPr>
            <a:lstStyle/>
            <a:p>
              <a:pPr algn="r">
                <a:lnSpc>
                  <a:spcPts val="2400"/>
                </a:lnSpc>
              </a:pPr>
              <a:r>
                <a:rPr lang="en-US" sz="2100" dirty="0">
                  <a:solidFill>
                    <a:schemeClr val="accent2"/>
                  </a:solidFill>
                </a:rPr>
                <a:t>Regional services</a:t>
              </a:r>
            </a:p>
            <a:p>
              <a:pPr algn="r"/>
              <a:r>
                <a:rPr lang="en-US" sz="1200" dirty="0"/>
                <a:t>Sourcewell Board</a:t>
              </a:r>
            </a:p>
          </p:txBody>
        </p:sp>
        <p:sp>
          <p:nvSpPr>
            <p:cNvPr id="9" name="TextBox 8">
              <a:extLst>
                <a:ext uri="{FF2B5EF4-FFF2-40B4-BE49-F238E27FC236}">
                  <a16:creationId xmlns:a16="http://schemas.microsoft.com/office/drawing/2014/main" id="{CEC0D522-0B3B-4673-9A4B-E68BF4913B10}"/>
                </a:ext>
              </a:extLst>
            </p:cNvPr>
            <p:cNvSpPr txBox="1"/>
            <p:nvPr/>
          </p:nvSpPr>
          <p:spPr>
            <a:xfrm>
              <a:off x="7269733" y="4700435"/>
              <a:ext cx="3418736" cy="1383166"/>
            </a:xfrm>
            <a:prstGeom prst="rect">
              <a:avLst/>
            </a:prstGeom>
            <a:noFill/>
          </p:spPr>
          <p:txBody>
            <a:bodyPr wrap="square" rtlCol="0">
              <a:spAutoFit/>
            </a:bodyPr>
            <a:lstStyle/>
            <a:p>
              <a:pPr algn="r">
                <a:lnSpc>
                  <a:spcPts val="2400"/>
                </a:lnSpc>
              </a:pPr>
              <a:r>
                <a:rPr lang="en-US" sz="2100" dirty="0">
                  <a:solidFill>
                    <a:schemeClr val="accent5"/>
                  </a:solidFill>
                </a:rPr>
                <a:t>Sourcewell Technology</a:t>
              </a:r>
            </a:p>
            <a:p>
              <a:pPr algn="r"/>
              <a:r>
                <a:rPr lang="en-US" sz="1200" dirty="0"/>
                <a:t>Sourcewell Technology Board</a:t>
              </a:r>
            </a:p>
          </p:txBody>
        </p:sp>
        <p:sp>
          <p:nvSpPr>
            <p:cNvPr id="10" name="TextBox 9">
              <a:extLst>
                <a:ext uri="{FF2B5EF4-FFF2-40B4-BE49-F238E27FC236}">
                  <a16:creationId xmlns:a16="http://schemas.microsoft.com/office/drawing/2014/main" id="{60B039D7-CD5D-49A6-ADBD-3D83ED367D61}"/>
                </a:ext>
              </a:extLst>
            </p:cNvPr>
            <p:cNvSpPr txBox="1"/>
            <p:nvPr/>
          </p:nvSpPr>
          <p:spPr>
            <a:xfrm>
              <a:off x="4378926" y="4057528"/>
              <a:ext cx="3467357" cy="699533"/>
            </a:xfrm>
            <a:prstGeom prst="rect">
              <a:avLst/>
            </a:prstGeom>
            <a:noFill/>
          </p:spPr>
          <p:txBody>
            <a:bodyPr wrap="square" rtlCol="0">
              <a:spAutoFit/>
            </a:bodyPr>
            <a:lstStyle/>
            <a:p>
              <a:pPr algn="ctr">
                <a:lnSpc>
                  <a:spcPts val="1350"/>
                </a:lnSpc>
              </a:pPr>
              <a:r>
                <a:rPr lang="en-US" sz="1200" dirty="0"/>
                <a:t>Senior leadership team </a:t>
              </a:r>
              <a:br>
                <a:rPr lang="en-US" sz="1200" dirty="0"/>
              </a:br>
              <a:r>
                <a:rPr lang="en-US" sz="1200" dirty="0"/>
                <a:t>&amp; central services</a:t>
              </a:r>
            </a:p>
          </p:txBody>
        </p:sp>
        <p:pic>
          <p:nvPicPr>
            <p:cNvPr id="11" name="Picture 10">
              <a:extLst>
                <a:ext uri="{FF2B5EF4-FFF2-40B4-BE49-F238E27FC236}">
                  <a16:creationId xmlns:a16="http://schemas.microsoft.com/office/drawing/2014/main" id="{302EBD77-F319-4B3B-AAB1-1C6568974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3601" y="3053849"/>
              <a:ext cx="3418009" cy="1186543"/>
            </a:xfrm>
            <a:prstGeom prst="rect">
              <a:avLst/>
            </a:prstGeom>
          </p:spPr>
        </p:pic>
      </p:grpSp>
    </p:spTree>
    <p:extLst>
      <p:ext uri="{BB962C8B-B14F-4D97-AF65-F5344CB8AC3E}">
        <p14:creationId xmlns:p14="http://schemas.microsoft.com/office/powerpoint/2010/main" val="2283513090"/>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rea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580989-7838-4CFF-9EA6-5DD8B810256B}"/>
              </a:ext>
            </a:extLst>
          </p:cNvPr>
          <p:cNvPicPr>
            <a:picLocks noChangeAspect="1"/>
          </p:cNvPicPr>
          <p:nvPr/>
        </p:nvPicPr>
        <p:blipFill rotWithShape="1">
          <a:blip r:embed="rId2">
            <a:extLst>
              <a:ext uri="{28A0092B-C50C-407E-A947-70E740481C1C}">
                <a14:useLocalDpi xmlns:a14="http://schemas.microsoft.com/office/drawing/2010/main" val="0"/>
              </a:ext>
            </a:extLst>
          </a:blip>
          <a:srcRect l="6797" t="10193" r="34120" b="-833"/>
          <a:stretch/>
        </p:blipFill>
        <p:spPr>
          <a:xfrm>
            <a:off x="-1" y="-1"/>
            <a:ext cx="5181601" cy="51435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609600" y="1084163"/>
            <a:ext cx="4114800" cy="1025922"/>
          </a:xfrm>
        </p:spPr>
        <p:txBody>
          <a:bodyPr wrap="square" lIns="0" tIns="0" rIns="0" bIns="0" numCol="1" anchor="b" anchorCtr="0">
            <a:spAutoFit/>
          </a:bodyPr>
          <a:lstStyle>
            <a:lvl1pPr>
              <a:lnSpc>
                <a:spcPts val="4000"/>
              </a:lnSpc>
              <a:defRPr sz="3600" b="0" i="0" baseline="0">
                <a:solidFill>
                  <a:schemeClr val="bg1"/>
                </a:solidFill>
                <a:latin typeface="Calibri"/>
                <a:cs typeface="Calibri"/>
              </a:defRPr>
            </a:lvl1pPr>
          </a:lstStyle>
          <a:p>
            <a:r>
              <a:rPr lang="en-US" dirty="0"/>
              <a:t>Break</a:t>
            </a:r>
            <a:br>
              <a:rPr lang="en-US" dirty="0"/>
            </a:br>
            <a:r>
              <a:rPr lang="en-US" dirty="0"/>
              <a:t># of minutes</a:t>
            </a:r>
          </a:p>
        </p:txBody>
      </p:sp>
    </p:spTree>
    <p:extLst>
      <p:ext uri="{BB962C8B-B14F-4D97-AF65-F5344CB8AC3E}">
        <p14:creationId xmlns:p14="http://schemas.microsoft.com/office/powerpoint/2010/main" val="1422659609"/>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Lunch">
    <p:spTree>
      <p:nvGrpSpPr>
        <p:cNvPr id="1" name=""/>
        <p:cNvGrpSpPr/>
        <p:nvPr/>
      </p:nvGrpSpPr>
      <p:grpSpPr>
        <a:xfrm>
          <a:off x="0" y="0"/>
          <a:ext cx="0" cy="0"/>
          <a:chOff x="0" y="0"/>
          <a:chExt cx="0" cy="0"/>
        </a:xfrm>
      </p:grpSpPr>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38151"/>
            <a:ext cx="5317366" cy="4529114"/>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685800" y="3125590"/>
            <a:ext cx="3581400" cy="512961"/>
          </a:xfrm>
        </p:spPr>
        <p:txBody>
          <a:bodyPr wrap="square" lIns="0" tIns="0" rIns="0" bIns="0" numCol="1" anchor="b" anchorCtr="0">
            <a:spAutoFit/>
          </a:bodyPr>
          <a:lstStyle>
            <a:lvl1pPr>
              <a:lnSpc>
                <a:spcPts val="4000"/>
              </a:lnSpc>
              <a:defRPr sz="3600" b="0" i="0" baseline="0">
                <a:solidFill>
                  <a:schemeClr val="bg1"/>
                </a:solidFill>
                <a:latin typeface="Calibri"/>
                <a:cs typeface="Calibri"/>
              </a:defRPr>
            </a:lvl1pPr>
          </a:lstStyle>
          <a:p>
            <a:r>
              <a:rPr lang="en-US" dirty="0"/>
              <a:t>Lunch</a:t>
            </a:r>
          </a:p>
        </p:txBody>
      </p:sp>
    </p:spTree>
    <p:extLst>
      <p:ext uri="{BB962C8B-B14F-4D97-AF65-F5344CB8AC3E}">
        <p14:creationId xmlns:p14="http://schemas.microsoft.com/office/powerpoint/2010/main" val="1230685568"/>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57200" y="643024"/>
            <a:ext cx="8153400" cy="432041"/>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Tree>
    <p:extLst>
      <p:ext uri="{BB962C8B-B14F-4D97-AF65-F5344CB8AC3E}">
        <p14:creationId xmlns:p14="http://schemas.microsoft.com/office/powerpoint/2010/main" val="360016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57200" y="643024"/>
            <a:ext cx="8153400" cy="432041"/>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420639" y="1143000"/>
            <a:ext cx="7733110" cy="3425428"/>
          </a:xfrm>
        </p:spPr>
        <p:txBody>
          <a:bodyPr/>
          <a:lstStyle>
            <a:lvl1pPr>
              <a:defRPr/>
            </a:lvl1pPr>
          </a:lstStyle>
          <a:p>
            <a:pPr lvl="0"/>
            <a:r>
              <a:rPr lang="en-US" dirty="0"/>
              <a:t>See instructions on the left panel.</a:t>
            </a:r>
          </a:p>
        </p:txBody>
      </p:sp>
      <p:sp>
        <p:nvSpPr>
          <p:cNvPr id="7" name="TextBox 6">
            <a:extLst>
              <a:ext uri="{FF2B5EF4-FFF2-40B4-BE49-F238E27FC236}">
                <a16:creationId xmlns:a16="http://schemas.microsoft.com/office/drawing/2014/main" id="{784BDB31-430E-45EF-B1C5-482AF81771A4}"/>
              </a:ext>
            </a:extLst>
          </p:cNvPr>
          <p:cNvSpPr txBox="1"/>
          <p:nvPr userDrawn="1"/>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Tree>
    <p:extLst>
      <p:ext uri="{BB962C8B-B14F-4D97-AF65-F5344CB8AC3E}">
        <p14:creationId xmlns:p14="http://schemas.microsoft.com/office/powerpoint/2010/main" val="186810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457201" y="643024"/>
            <a:ext cx="8229602"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Box 12">
            <a:extLst>
              <a:ext uri="{FF2B5EF4-FFF2-40B4-BE49-F238E27FC236}">
                <a16:creationId xmlns:a16="http://schemas.microsoft.com/office/drawing/2014/main" id="{E1DAB381-8C6A-46A8-BA81-1C4BB0CD7E4A}"/>
              </a:ext>
            </a:extLst>
          </p:cNvPr>
          <p:cNvSpPr txBox="1"/>
          <p:nvPr/>
        </p:nvSpPr>
        <p:spPr>
          <a:xfrm>
            <a:off x="-5334000" y="1200150"/>
            <a:ext cx="5257800" cy="2308324"/>
          </a:xfrm>
          <a:prstGeom prst="rect">
            <a:avLst/>
          </a:prstGeom>
          <a:noFill/>
          <a:ln w="57150">
            <a:solidFill>
              <a:schemeClr val="accent1"/>
            </a:solidFill>
          </a:ln>
        </p:spPr>
        <p:txBody>
          <a:bodyPr wrap="square" rtlCol="0">
            <a:spAutoFit/>
          </a:bodyPr>
          <a:lstStyle/>
          <a:p>
            <a:r>
              <a:rPr lang="en-US" sz="2400" b="0"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457510" y="1200150"/>
            <a:ext cx="8229602" cy="3300413"/>
          </a:xfrm>
        </p:spPr>
        <p:txBody>
          <a:bodyPr lIns="0" tIns="0" numCol="2"/>
          <a:lstStyle>
            <a:lvl1pPr marL="0" marR="0" indent="0" algn="l" defTabSz="914378" rtl="0" eaLnBrk="1" fontAlgn="auto" latinLnBrk="0" hangingPunct="1">
              <a:lnSpc>
                <a:spcPct val="100000"/>
              </a:lnSpc>
              <a:spcBef>
                <a:spcPts val="600"/>
              </a:spcBef>
              <a:spcAft>
                <a:spcPts val="0"/>
              </a:spcAft>
              <a:buClrTx/>
              <a:buSzTx/>
              <a:buFont typeface="Arial" charset="0"/>
              <a:buNone/>
              <a:tabLst/>
              <a:defRPr/>
            </a:lvl1pPr>
          </a:lstStyle>
          <a:p>
            <a:pPr lvl="0"/>
            <a:r>
              <a:rPr lang="en-US" dirty="0"/>
              <a:t>See instructions on the </a:t>
            </a:r>
            <a:br>
              <a:rPr lang="en-US" dirty="0"/>
            </a:br>
            <a:r>
              <a:rPr lang="en-US" dirty="0"/>
              <a:t>left panel</a:t>
            </a:r>
          </a:p>
          <a:p>
            <a:pPr lvl="0"/>
            <a:endParaRPr lang="en-US" dirty="0"/>
          </a:p>
          <a:p>
            <a:pPr lvl="0"/>
            <a:endParaRPr lang="en-US" dirty="0"/>
          </a:p>
          <a:p>
            <a:pPr lvl="0"/>
            <a:endParaRPr lang="en-US" dirty="0"/>
          </a:p>
          <a:p>
            <a:pPr lvl="0"/>
            <a:endParaRPr lang="en-US" dirty="0"/>
          </a:p>
          <a:p>
            <a:pPr lvl="0"/>
            <a:endParaRPr lang="en-US" dirty="0"/>
          </a:p>
          <a:p>
            <a:pPr marL="0" marR="0" lvl="0" indent="0" algn="l" defTabSz="914378" rtl="0" eaLnBrk="1" fontAlgn="auto" latinLnBrk="0" hangingPunct="1">
              <a:lnSpc>
                <a:spcPct val="100000"/>
              </a:lnSpc>
              <a:spcBef>
                <a:spcPts val="600"/>
              </a:spcBef>
              <a:spcAft>
                <a:spcPts val="0"/>
              </a:spcAft>
              <a:buClrTx/>
              <a:buSzTx/>
              <a:buFont typeface="Arial" charset="0"/>
              <a:buNone/>
              <a:tabLst/>
              <a:defRPr/>
            </a:pPr>
            <a:r>
              <a:rPr lang="en-US" dirty="0"/>
              <a:t>See instructions on the </a:t>
            </a:r>
            <a:br>
              <a:rPr lang="en-US" dirty="0"/>
            </a:br>
            <a:r>
              <a:rPr lang="en-US" dirty="0"/>
              <a:t>left panel.</a:t>
            </a:r>
          </a:p>
          <a:p>
            <a:pPr lvl="0"/>
            <a:endParaRPr lang="en-US" dirty="0"/>
          </a:p>
        </p:txBody>
      </p:sp>
    </p:spTree>
    <p:extLst>
      <p:ext uri="{BB962C8B-B14F-4D97-AF65-F5344CB8AC3E}">
        <p14:creationId xmlns:p14="http://schemas.microsoft.com/office/powerpoint/2010/main" val="35781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4724400" y="1198564"/>
            <a:ext cx="3657600" cy="3201986"/>
          </a:xfrm>
          <a:prstGeom prst="rect">
            <a:avLst/>
          </a:prstGeom>
          <a:solidFill>
            <a:schemeClr val="bg1">
              <a:lumMod val="95000"/>
            </a:schemeClr>
          </a:solidFill>
        </p:spPr>
        <p:txBody>
          <a:bodyPr anchor="ctr" anchorCtr="0"/>
          <a:lstStyle>
            <a:lvl1pPr algn="ctr">
              <a:defRPr/>
            </a:lvl1pPr>
          </a:lstStyle>
          <a:p>
            <a:r>
              <a:rPr lang="en-US" dirty="0"/>
              <a:t>Insert your photo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457200" y="643024"/>
            <a:ext cx="7924799"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34B330-E5CD-4FF5-A015-F137626A69F7}"/>
              </a:ext>
            </a:extLst>
          </p:cNvPr>
          <p:cNvSpPr txBox="1"/>
          <p:nvPr/>
        </p:nvSpPr>
        <p:spPr>
          <a:xfrm>
            <a:off x="-5332461" y="565759"/>
            <a:ext cx="5257800" cy="4385816"/>
          </a:xfrm>
          <a:prstGeom prst="rect">
            <a:avLst/>
          </a:prstGeom>
          <a:noFill/>
          <a:ln w="57150">
            <a:solidFill>
              <a:schemeClr val="accent1"/>
            </a:solidFill>
          </a:ln>
        </p:spPr>
        <p:txBody>
          <a:bodyPr wrap="square" rtlCol="0">
            <a:spAutoFit/>
          </a:bodyPr>
          <a:lstStyle/>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For slides with a lot of content 16pt Calibri is an option.</a:t>
            </a:r>
          </a:p>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 content area of any slide can be used for a square or rectangle photograph.</a:t>
            </a:r>
          </a:p>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this case, one column of the “Two Column” slide contains a photo.</a:t>
            </a:r>
          </a:p>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Photos should at least fill either the height or the width of this shape, and top align to other elements on the slide</a:t>
            </a:r>
          </a:p>
          <a:p>
            <a:endParaRPr lang="en-US" sz="2400" dirty="0"/>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457200" y="1203723"/>
            <a:ext cx="4038601" cy="3425428"/>
          </a:xfrm>
        </p:spPr>
        <p:txBody>
          <a:bodyPr lIns="0" tIns="0"/>
          <a:lstStyle>
            <a:lvl1pPr>
              <a:defRPr/>
            </a:lvl1pPr>
          </a:lstStyle>
          <a:p>
            <a:pPr lvl="0"/>
            <a:r>
              <a:rPr lang="en-US" dirty="0"/>
              <a:t>See instructions on the left panel.</a:t>
            </a:r>
          </a:p>
        </p:txBody>
      </p:sp>
    </p:spTree>
    <p:extLst>
      <p:ext uri="{BB962C8B-B14F-4D97-AF65-F5344CB8AC3E}">
        <p14:creationId xmlns:p14="http://schemas.microsoft.com/office/powerpoint/2010/main" val="324616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09" b="34707"/>
          <a:stretch/>
        </p:blipFill>
        <p:spPr>
          <a:xfrm>
            <a:off x="6973840" y="4552950"/>
            <a:ext cx="1331961" cy="325708"/>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4495801" y="0"/>
            <a:ext cx="4663309" cy="51435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dirty="0"/>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457200" y="602281"/>
            <a:ext cx="5181600" cy="432041"/>
          </a:xfrm>
        </p:spPr>
        <p:txBody>
          <a:bodyPr/>
          <a:lstStyle>
            <a:lvl1pPr>
              <a:defRPr sz="3600"/>
            </a:lvl1pPr>
          </a:lstStyle>
          <a:p>
            <a:r>
              <a:rPr lang="en-US" dirty="0"/>
              <a:t>Capitalize first letter only</a:t>
            </a:r>
          </a:p>
        </p:txBody>
      </p:sp>
      <p:sp>
        <p:nvSpPr>
          <p:cNvPr id="7" name="TextBox 6">
            <a:extLst>
              <a:ext uri="{FF2B5EF4-FFF2-40B4-BE49-F238E27FC236}">
                <a16:creationId xmlns:a16="http://schemas.microsoft.com/office/drawing/2014/main" id="{F28F9721-5F96-4FCD-95E4-83CA6100C4AF}"/>
              </a:ext>
            </a:extLst>
          </p:cNvPr>
          <p:cNvSpPr txBox="1"/>
          <p:nvPr/>
        </p:nvSpPr>
        <p:spPr>
          <a:xfrm>
            <a:off x="-4265661" y="541531"/>
            <a:ext cx="4114800" cy="4154984"/>
          </a:xfrm>
          <a:prstGeom prst="rect">
            <a:avLst/>
          </a:prstGeom>
          <a:noFill/>
          <a:ln w="57150">
            <a:solidFill>
              <a:schemeClr val="accent1"/>
            </a:solidFill>
          </a:ln>
        </p:spPr>
        <p:txBody>
          <a:bodyPr wrap="square" rtlCol="0">
            <a:spAutoFit/>
          </a:bodyPr>
          <a:lstStyle/>
          <a:p>
            <a:pPr marL="285743" lvl="0" indent="-285743">
              <a:buSzPct val="70000"/>
              <a:buFont typeface="Wingdings" panose="05000000000000000000" pitchFamily="2" charset="2"/>
              <a:buChar char="§"/>
            </a:pPr>
            <a:r>
              <a:rPr lang="en-US" sz="2400" dirty="0"/>
              <a:t>To use this layout, your image needs to fill both the height and width of the placeholder area as shown here </a:t>
            </a:r>
          </a:p>
          <a:p>
            <a:pPr marL="285743" lvl="0" indent="-285743">
              <a:buSzPct val="70000"/>
              <a:buFont typeface="Wingdings" panose="05000000000000000000" pitchFamily="2" charset="2"/>
              <a:buChar char="§"/>
            </a:pPr>
            <a:r>
              <a:rPr lang="en-US" sz="2400" dirty="0"/>
              <a:t>If it does not fill the area you should choose a different layout.</a:t>
            </a:r>
          </a:p>
          <a:p>
            <a:pPr marL="285743" lvl="0" indent="-285743">
              <a:buSzPct val="70000"/>
              <a:buFont typeface="Wingdings" panose="05000000000000000000" pitchFamily="2" charset="2"/>
              <a:buChar char="§"/>
            </a:pPr>
            <a:r>
              <a:rPr lang="en-US" sz="2400" dirty="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9" name="Text Placeholder 11">
            <a:extLst>
              <a:ext uri="{FF2B5EF4-FFF2-40B4-BE49-F238E27FC236}">
                <a16:creationId xmlns:a16="http://schemas.microsoft.com/office/drawing/2014/main" id="{39B8A313-327F-49E2-B241-08D1D68C94DF}"/>
              </a:ext>
            </a:extLst>
          </p:cNvPr>
          <p:cNvSpPr>
            <a:spLocks noGrp="1"/>
          </p:cNvSpPr>
          <p:nvPr>
            <p:ph type="body" sz="quarter" idx="13" hasCustomPrompt="1"/>
          </p:nvPr>
        </p:nvSpPr>
        <p:spPr>
          <a:xfrm>
            <a:off x="464884" y="1203723"/>
            <a:ext cx="4038601" cy="3425428"/>
          </a:xfrm>
        </p:spPr>
        <p:txBody>
          <a:bodyPr lIns="0" tIns="0"/>
          <a:lstStyle>
            <a:lvl1pPr>
              <a:defRPr/>
            </a:lvl1pPr>
          </a:lstStyle>
          <a:p>
            <a:pPr lvl="0"/>
            <a:r>
              <a:rPr lang="en-US" dirty="0"/>
              <a:t>See instructions on the left panel.</a:t>
            </a:r>
          </a:p>
        </p:txBody>
      </p:sp>
      <p:pic>
        <p:nvPicPr>
          <p:cNvPr id="11" name="Picture 10">
            <a:extLst>
              <a:ext uri="{FF2B5EF4-FFF2-40B4-BE49-F238E27FC236}">
                <a16:creationId xmlns:a16="http://schemas.microsoft.com/office/drawing/2014/main" id="{B7A1632C-C764-43E5-90FB-E7F99B47AE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9" b="34707"/>
          <a:stretch/>
        </p:blipFill>
        <p:spPr>
          <a:xfrm>
            <a:off x="6973840" y="4552950"/>
            <a:ext cx="1331961" cy="325708"/>
          </a:xfrm>
          <a:prstGeom prst="rect">
            <a:avLst/>
          </a:prstGeom>
        </p:spPr>
      </p:pic>
      <p:sp>
        <p:nvSpPr>
          <p:cNvPr id="12" name="TextBox 11">
            <a:extLst>
              <a:ext uri="{FF2B5EF4-FFF2-40B4-BE49-F238E27FC236}">
                <a16:creationId xmlns:a16="http://schemas.microsoft.com/office/drawing/2014/main" id="{BF6E56F3-8352-4F6A-9C00-A21C47BFA9C2}"/>
              </a:ext>
            </a:extLst>
          </p:cNvPr>
          <p:cNvSpPr txBox="1"/>
          <p:nvPr userDrawn="1"/>
        </p:nvSpPr>
        <p:spPr>
          <a:xfrm>
            <a:off x="-4265661" y="541531"/>
            <a:ext cx="4114800" cy="3785652"/>
          </a:xfrm>
          <a:prstGeom prst="rect">
            <a:avLst/>
          </a:prstGeom>
          <a:noFill/>
          <a:ln w="57150">
            <a:solidFill>
              <a:schemeClr val="accent1"/>
            </a:solidFill>
          </a:ln>
        </p:spPr>
        <p:txBody>
          <a:bodyPr wrap="square" rtlCol="0">
            <a:spAutoFit/>
          </a:bodyPr>
          <a:lstStyle/>
          <a:p>
            <a:pPr marL="285743" lvl="0" indent="-285743">
              <a:buSzPct val="70000"/>
              <a:buFont typeface="Wingdings" panose="05000000000000000000" pitchFamily="2" charset="2"/>
              <a:buChar char="§"/>
            </a:pPr>
            <a:r>
              <a:rPr lang="en-US" sz="2400" dirty="0"/>
              <a:t>To use this layout, your image needs to fill both the height and width of the placeholder area as shown here </a:t>
            </a:r>
          </a:p>
          <a:p>
            <a:pPr marL="285743" lvl="0" indent="-285743">
              <a:buSzPct val="70000"/>
              <a:buFont typeface="Wingdings" panose="05000000000000000000" pitchFamily="2" charset="2"/>
              <a:buChar char="§"/>
            </a:pPr>
            <a:r>
              <a:rPr lang="en-US" sz="2400" dirty="0"/>
              <a:t>If it does not fill the area you should choose a different layout.</a:t>
            </a:r>
          </a:p>
          <a:p>
            <a:pPr marL="285743" lvl="0" indent="-285743">
              <a:buSzPct val="70000"/>
              <a:buFont typeface="Wingdings" panose="05000000000000000000" pitchFamily="2" charset="2"/>
              <a:buChar char="§"/>
            </a:pPr>
            <a:r>
              <a:rPr lang="en-US" sz="2400" dirty="0"/>
              <a:t>To move the photo inside of the angled shape, open the Format tab, click Crop</a:t>
            </a:r>
          </a:p>
        </p:txBody>
      </p:sp>
    </p:spTree>
    <p:extLst>
      <p:ext uri="{BB962C8B-B14F-4D97-AF65-F5344CB8AC3E}">
        <p14:creationId xmlns:p14="http://schemas.microsoft.com/office/powerpoint/2010/main" val="41275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1809750"/>
            <a:ext cx="9144000" cy="2514600"/>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457200" y="643024"/>
            <a:ext cx="7848600"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457200" y="1146573"/>
            <a:ext cx="7848600" cy="663178"/>
          </a:xfrm>
        </p:spPr>
        <p:txBody>
          <a:bodyPr lIns="0"/>
          <a:lstStyle>
            <a:lvl1pPr>
              <a:defRPr/>
            </a:lvl1pPr>
          </a:lstStyle>
          <a:p>
            <a:pPr lvl="0"/>
            <a:r>
              <a:rPr lang="en-US" dirty="0"/>
              <a:t>See instructions on the left panel.</a:t>
            </a:r>
          </a:p>
        </p:txBody>
      </p:sp>
    </p:spTree>
    <p:extLst>
      <p:ext uri="{BB962C8B-B14F-4D97-AF65-F5344CB8AC3E}">
        <p14:creationId xmlns:p14="http://schemas.microsoft.com/office/powerpoint/2010/main" val="7723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32671" y="1809288"/>
            <a:ext cx="2278871" cy="2514600"/>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2378766" y="1809288"/>
            <a:ext cx="2193235" cy="2514600"/>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4682658" y="1809288"/>
            <a:ext cx="2237050" cy="2514600"/>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457200" y="643024"/>
            <a:ext cx="7848600"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7030368" y="1809288"/>
            <a:ext cx="2111861" cy="2514600"/>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420639" y="1146573"/>
            <a:ext cx="7885162" cy="663178"/>
          </a:xfrm>
        </p:spPr>
        <p:txBody>
          <a:bodyPr/>
          <a:lstStyle>
            <a:lvl1pPr>
              <a:defRPr/>
            </a:lvl1pPr>
          </a:lstStyle>
          <a:p>
            <a:pPr lvl="0"/>
            <a:r>
              <a:rPr lang="en-US" dirty="0"/>
              <a:t>See instructions on the left panel.</a:t>
            </a:r>
          </a:p>
        </p:txBody>
      </p:sp>
    </p:spTree>
    <p:extLst>
      <p:ext uri="{BB962C8B-B14F-4D97-AF65-F5344CB8AC3E}">
        <p14:creationId xmlns:p14="http://schemas.microsoft.com/office/powerpoint/2010/main" val="136880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89FA2F-8C48-4B34-B6CE-73C12B14B12B}"/>
              </a:ext>
            </a:extLst>
          </p:cNvPr>
          <p:cNvSpPr>
            <a:spLocks noGrp="1"/>
          </p:cNvSpPr>
          <p:nvPr>
            <p:ph type="ftr" sz="quarter" idx="10"/>
          </p:nvPr>
        </p:nvSpPr>
        <p:spPr/>
        <p:txBody>
          <a:bodyPr/>
          <a:lstStyle/>
          <a:p>
            <a:r>
              <a:rPr lang="en-US"/>
              <a:t>Sourcewell  |  Title goes here</a:t>
            </a:r>
            <a:endParaRPr lang="en-US" dirty="0"/>
          </a:p>
        </p:txBody>
      </p:sp>
      <p:sp>
        <p:nvSpPr>
          <p:cNvPr id="3" name="Slide Number Placeholder 2">
            <a:extLst>
              <a:ext uri="{FF2B5EF4-FFF2-40B4-BE49-F238E27FC236}">
                <a16:creationId xmlns:a16="http://schemas.microsoft.com/office/drawing/2014/main" id="{A204D158-7C92-45EE-B27B-B86CE7BABBB0}"/>
              </a:ext>
            </a:extLst>
          </p:cNvPr>
          <p:cNvSpPr>
            <a:spLocks noGrp="1"/>
          </p:cNvSpPr>
          <p:nvPr>
            <p:ph type="sldNum" sz="quarter" idx="11"/>
          </p:nvPr>
        </p:nvSpPr>
        <p:spPr/>
        <p:txBody>
          <a:bodyPr/>
          <a:lstStyle/>
          <a:p>
            <a:fld id="{CC07A0C6-0FC1-476D-8928-A360A0127B30}" type="slidenum">
              <a:rPr lang="en-US" smtClean="0"/>
              <a:pPr/>
              <a:t>‹#›</a:t>
            </a:fld>
            <a:endParaRPr lang="en-US" dirty="0"/>
          </a:p>
        </p:txBody>
      </p:sp>
      <p:sp>
        <p:nvSpPr>
          <p:cNvPr id="4" name="Date Placeholder 3">
            <a:extLst>
              <a:ext uri="{FF2B5EF4-FFF2-40B4-BE49-F238E27FC236}">
                <a16:creationId xmlns:a16="http://schemas.microsoft.com/office/drawing/2014/main" id="{2EB41FC9-314F-443B-9D3B-DC13ADAA1CA3}"/>
              </a:ext>
            </a:extLst>
          </p:cNvPr>
          <p:cNvSpPr>
            <a:spLocks noGrp="1"/>
          </p:cNvSpPr>
          <p:nvPr>
            <p:ph type="dt" sz="half" idx="12"/>
          </p:nvPr>
        </p:nvSpPr>
        <p:spPr/>
        <p:txBody>
          <a:bodyPr/>
          <a:lstStyle/>
          <a:p>
            <a:fld id="{29A2ABAD-1CF6-A74C-9B8B-8580DBFAB143}" type="datetime4">
              <a:rPr lang="en-US" smtClean="0"/>
              <a:t>October 1, 2020</a:t>
            </a:fld>
            <a:endParaRPr lang="en-US" dirty="0"/>
          </a:p>
        </p:txBody>
      </p:sp>
    </p:spTree>
    <p:extLst>
      <p:ext uri="{BB962C8B-B14F-4D97-AF65-F5344CB8AC3E}">
        <p14:creationId xmlns:p14="http://schemas.microsoft.com/office/powerpoint/2010/main" val="3588324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p:nvSpPr>
        <p:spPr>
          <a:xfrm>
            <a:off x="0" y="1504950"/>
            <a:ext cx="91440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457200" y="643024"/>
            <a:ext cx="7848600"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390821" y="1885950"/>
            <a:ext cx="7772400" cy="2019300"/>
          </a:xfrm>
        </p:spPr>
        <p:txBody>
          <a:bodyPr>
            <a:normAutofit/>
          </a:bodyPr>
          <a:lstStyle>
            <a:lvl1pPr>
              <a:defRPr sz="27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0"/>
            <a:r>
              <a:rPr lang="en-US" dirty="0"/>
              <a:t>-Author</a:t>
            </a:r>
          </a:p>
        </p:txBody>
      </p:sp>
    </p:spTree>
    <p:extLst>
      <p:ext uri="{BB962C8B-B14F-4D97-AF65-F5344CB8AC3E}">
        <p14:creationId xmlns:p14="http://schemas.microsoft.com/office/powerpoint/2010/main" val="195450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Resourc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309" b="34707"/>
          <a:stretch/>
        </p:blipFill>
        <p:spPr>
          <a:xfrm>
            <a:off x="6973840" y="4552950"/>
            <a:ext cx="1331961" cy="325708"/>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19100" y="628650"/>
            <a:ext cx="4953000" cy="429669"/>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Resources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2" name="TextBox 1">
            <a:extLst>
              <a:ext uri="{FF2B5EF4-FFF2-40B4-BE49-F238E27FC236}">
                <a16:creationId xmlns:a16="http://schemas.microsoft.com/office/drawing/2014/main" id="{FDD0D19F-27FA-4926-807B-827C5216C68A}"/>
              </a:ext>
            </a:extLst>
          </p:cNvPr>
          <p:cNvSpPr txBox="1"/>
          <p:nvPr/>
        </p:nvSpPr>
        <p:spPr>
          <a:xfrm>
            <a:off x="-3505200" y="1200150"/>
            <a:ext cx="3352799" cy="2308324"/>
          </a:xfrm>
          <a:prstGeom prst="rect">
            <a:avLst/>
          </a:prstGeom>
          <a:noFill/>
          <a:ln w="57150">
            <a:solidFill>
              <a:schemeClr val="accent1"/>
            </a:solidFill>
          </a:ln>
        </p:spPr>
        <p:txBody>
          <a:bodyPr wrap="square" rtlCol="0">
            <a:spAutoFit/>
          </a:bodyPr>
          <a:lstStyle/>
          <a:p>
            <a:r>
              <a:rPr lang="en-US" sz="2400" dirty="0"/>
              <a:t>Provide a bulleted list of resources</a:t>
            </a:r>
          </a:p>
          <a:p>
            <a:pPr marL="342892" indent="-342892">
              <a:buSzPct val="70000"/>
              <a:buFont typeface="Wingdings" panose="05000000000000000000" pitchFamily="2" charset="2"/>
              <a:buChar char="§"/>
            </a:pPr>
            <a:r>
              <a:rPr kumimoji="0" lang="en-US" sz="24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Item 1</a:t>
            </a:r>
          </a:p>
          <a:p>
            <a:pPr marL="342892" indent="-342892" algn="l" defTabSz="914378" rtl="0" eaLnBrk="1" latinLnBrk="0" hangingPunct="1">
              <a:buSzPct val="70000"/>
              <a:buFont typeface="Wingdings" panose="05000000000000000000" pitchFamily="2" charset="2"/>
              <a:buChar char="§"/>
            </a:pPr>
            <a:r>
              <a:rPr kumimoji="0" lang="en-US" sz="24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Item 2</a:t>
            </a:r>
          </a:p>
          <a:p>
            <a:pPr marL="342892" indent="-342892" algn="l" defTabSz="914378" rtl="0" eaLnBrk="1" latinLnBrk="0" hangingPunct="1">
              <a:buSzPct val="70000"/>
              <a:buFont typeface="Wingdings" panose="05000000000000000000" pitchFamily="2" charset="2"/>
              <a:buChar char="§"/>
            </a:pPr>
            <a:r>
              <a:rPr kumimoji="0" lang="en-US" sz="2400" b="0" i="0" u="none" strike="noStrike" kern="1200" cap="none" spc="0" normalizeH="0" baseline="0" dirty="0">
                <a:ln>
                  <a:noFill/>
                </a:ln>
                <a:solidFill>
                  <a:srgbClr val="000000"/>
                </a:solidFill>
                <a:effectLst/>
                <a:uLnTx/>
                <a:uFillTx/>
                <a:latin typeface="Calibri" panose="020F0502020204030204" pitchFamily="34" charset="0"/>
                <a:ea typeface="+mn-ea"/>
                <a:cs typeface="Calibri" panose="020F0502020204030204" pitchFamily="34" charset="0"/>
              </a:rPr>
              <a:t>Item 3</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4495801" y="0"/>
            <a:ext cx="4663309" cy="51435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dirty="0"/>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7E6DB409-580B-4F34-AFBC-DBA72498333A}"/>
              </a:ext>
            </a:extLst>
          </p:cNvPr>
          <p:cNvSpPr>
            <a:spLocks noGrp="1"/>
          </p:cNvSpPr>
          <p:nvPr>
            <p:ph type="body" sz="quarter" idx="13" hasCustomPrompt="1"/>
          </p:nvPr>
        </p:nvSpPr>
        <p:spPr>
          <a:xfrm>
            <a:off x="420639" y="1146573"/>
            <a:ext cx="4038601" cy="3425428"/>
          </a:xfrm>
        </p:spPr>
        <p:txBody>
          <a:bodyPr lIns="0" tIns="0"/>
          <a:lstStyle>
            <a:lvl1pPr>
              <a:defRPr/>
            </a:lvl1pPr>
          </a:lstStyle>
          <a:p>
            <a:pPr lvl="0"/>
            <a:r>
              <a:rPr lang="en-US" dirty="0"/>
              <a:t>See instructions on the left panel.</a:t>
            </a:r>
          </a:p>
        </p:txBody>
      </p:sp>
    </p:spTree>
    <p:extLst>
      <p:ext uri="{BB962C8B-B14F-4D97-AF65-F5344CB8AC3E}">
        <p14:creationId xmlns:p14="http://schemas.microsoft.com/office/powerpoint/2010/main" val="200984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dirty="0"/>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dirty="0"/>
          </a:p>
        </p:txBody>
      </p:sp>
      <p:sp>
        <p:nvSpPr>
          <p:cNvPr id="7" name="TextBox 6">
            <a:extLst>
              <a:ext uri="{FF2B5EF4-FFF2-40B4-BE49-F238E27FC236}">
                <a16:creationId xmlns:a16="http://schemas.microsoft.com/office/drawing/2014/main" id="{B0419C59-6AA1-4894-81EC-8C8BF346551D}"/>
              </a:ext>
            </a:extLst>
          </p:cNvPr>
          <p:cNvSpPr txBox="1"/>
          <p:nvPr/>
        </p:nvSpPr>
        <p:spPr>
          <a:xfrm>
            <a:off x="-5334000" y="1200150"/>
            <a:ext cx="5257800" cy="2308324"/>
          </a:xfrm>
          <a:prstGeom prst="rect">
            <a:avLst/>
          </a:prstGeom>
          <a:noFill/>
          <a:ln w="57150">
            <a:solidFill>
              <a:schemeClr val="accent1"/>
            </a:solidFill>
          </a:ln>
        </p:spPr>
        <p:txBody>
          <a:bodyPr wrap="square" rtlCol="0">
            <a:spAutoFit/>
          </a:bodyPr>
          <a:lstStyle/>
          <a:p>
            <a:pPr lvl="0"/>
            <a:r>
              <a:rPr lang="en-US" sz="2400" dirty="0"/>
              <a:t>Use APA citation to provide a Reference list</a:t>
            </a:r>
          </a:p>
          <a:p>
            <a:pPr lvl="0"/>
            <a:endParaRPr lang="en-US" sz="2400" dirty="0"/>
          </a:p>
          <a:p>
            <a:pPr lvl="0"/>
            <a:r>
              <a:rPr lang="en-US" sz="2400" dirty="0"/>
              <a:t>Visit the </a:t>
            </a:r>
            <a:r>
              <a:rPr lang="en-US" sz="2400" dirty="0">
                <a:hlinkClick r:id="rId2"/>
              </a:rPr>
              <a:t>Purdue Online Writing Lab </a:t>
            </a:r>
            <a:r>
              <a:rPr lang="en-US" sz="2400" dirty="0"/>
              <a:t>for APA citation help</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457200" y="1146572"/>
            <a:ext cx="7848600" cy="3482577"/>
          </a:xfrm>
        </p:spPr>
        <p:txBody>
          <a:bodyPr lIns="0" tIns="0"/>
          <a:lstStyle>
            <a:lvl1pPr>
              <a:defRPr/>
            </a:lvl1pPr>
          </a:lstStyle>
          <a:p>
            <a:pPr lvl="0"/>
            <a:r>
              <a:rPr lang="en-US" dirty="0"/>
              <a:t>See instructions on the left panel.</a:t>
            </a:r>
          </a:p>
        </p:txBody>
      </p:sp>
    </p:spTree>
    <p:extLst>
      <p:ext uri="{BB962C8B-B14F-4D97-AF65-F5344CB8AC3E}">
        <p14:creationId xmlns:p14="http://schemas.microsoft.com/office/powerpoint/2010/main" val="1610310084"/>
      </p:ext>
    </p:extLst>
  </p:cSld>
  <p:clrMapOvr>
    <a:masterClrMapping/>
  </p:clrMapOvr>
  <p:hf hdr="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457199" y="571500"/>
            <a:ext cx="8266113" cy="429669"/>
          </a:xfrm>
        </p:spPr>
        <p:txBody>
          <a:bodyPr/>
          <a:lstStyle>
            <a:lvl1pPr>
              <a:defRPr sz="3600"/>
            </a:lvl1pPr>
          </a:lstStyle>
          <a:p>
            <a:r>
              <a:rPr lang="en-US" dirty="0"/>
              <a:t>Capitalize first letter of first word in title</a:t>
            </a:r>
          </a:p>
        </p:txBody>
      </p:sp>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4495801" y="1198564"/>
            <a:ext cx="4227513" cy="3302000"/>
          </a:xfrm>
        </p:spPr>
        <p:txBody>
          <a:bodyPr anchor="ctr"/>
          <a:lstStyle>
            <a:lvl1pPr algn="ctr">
              <a:defRPr/>
            </a:lvl1pPr>
          </a:lstStyle>
          <a:p>
            <a:r>
              <a:rPr lang="en-US" dirty="0"/>
              <a:t>Insert your chart here</a:t>
            </a:r>
          </a:p>
        </p:txBody>
      </p:sp>
      <p:sp>
        <p:nvSpPr>
          <p:cNvPr id="10" name="Text Placeholder 8">
            <a:extLst>
              <a:ext uri="{FF2B5EF4-FFF2-40B4-BE49-F238E27FC236}">
                <a16:creationId xmlns:a16="http://schemas.microsoft.com/office/drawing/2014/main" id="{7DABE5AD-F484-4917-A3BD-081057ADD5C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1579FB4C-2384-4209-B67A-1A1D0D913824}"/>
              </a:ext>
            </a:extLst>
          </p:cNvPr>
          <p:cNvSpPr txBox="1"/>
          <p:nvPr/>
        </p:nvSpPr>
        <p:spPr>
          <a:xfrm>
            <a:off x="-3962400" y="974795"/>
            <a:ext cx="3860802" cy="1646605"/>
          </a:xfrm>
          <a:prstGeom prst="rect">
            <a:avLst/>
          </a:prstGeom>
          <a:noFill/>
          <a:ln w="57150">
            <a:solidFill>
              <a:schemeClr val="accent1"/>
            </a:solidFill>
          </a:ln>
        </p:spPr>
        <p:txBody>
          <a:bodyPr wrap="square" rtlCol="0">
            <a:spAutoFit/>
          </a:bodyPr>
          <a:lstStyle/>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174621" marR="0" lvl="1" indent="-174621" algn="l" defTabSz="914378" rtl="0" eaLnBrk="1" fontAlgn="auto" latinLnBrk="0" hangingPunct="1">
              <a:lnSpc>
                <a:spcPct val="100000"/>
              </a:lnSpc>
              <a:spcBef>
                <a:spcPts val="600"/>
              </a:spcBef>
              <a:spcAft>
                <a:spcPts val="0"/>
              </a:spcAft>
              <a:buClrTx/>
              <a:buSzPct val="70000"/>
              <a:buFont typeface="Wingdings" panose="05000000000000000000" pitchFamily="2" charset="2"/>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457200" y="1143000"/>
            <a:ext cx="4002040" cy="3371850"/>
          </a:xfrm>
        </p:spPr>
        <p:txBody>
          <a:bodyPr lIns="0" tIns="0"/>
          <a:lstStyle>
            <a:lvl1pPr>
              <a:defRPr/>
            </a:lvl1pPr>
          </a:lstStyle>
          <a:p>
            <a:pPr lvl="0"/>
            <a:r>
              <a:rPr lang="en-US" dirty="0"/>
              <a:t>See instructions on the left panel.</a:t>
            </a:r>
          </a:p>
        </p:txBody>
      </p:sp>
    </p:spTree>
    <p:extLst>
      <p:ext uri="{BB962C8B-B14F-4D97-AF65-F5344CB8AC3E}">
        <p14:creationId xmlns:p14="http://schemas.microsoft.com/office/powerpoint/2010/main" val="647529999"/>
      </p:ext>
    </p:extLst>
  </p:cSld>
  <p:clrMapOvr>
    <a:masterClrMapping/>
  </p:clrMapOvr>
  <p:hf hdr="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58352FD1-C698-0A47-806D-EDC2385B4953}" type="datetime4">
              <a:rPr lang="en-US" smtClean="0"/>
              <a:t>October 1, 2020</a:t>
            </a:fld>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457200" y="1198563"/>
            <a:ext cx="8229600" cy="1370119"/>
          </a:xfrm>
        </p:spPr>
        <p:txBody>
          <a:bodyPr numCol="1" spcCol="365760"/>
          <a:lstStyle>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8439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ection Hea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797" t="10193" r="34120" b="-833"/>
          <a:stretch/>
        </p:blipFill>
        <p:spPr>
          <a:xfrm>
            <a:off x="-1" y="-1"/>
            <a:ext cx="5181601" cy="5143501"/>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9" name="Title 1"/>
          <p:cNvSpPr>
            <a:spLocks noGrp="1"/>
          </p:cNvSpPr>
          <p:nvPr>
            <p:ph type="ctrTitle" hasCustomPrompt="1"/>
          </p:nvPr>
        </p:nvSpPr>
        <p:spPr>
          <a:xfrm>
            <a:off x="685800" y="1257796"/>
            <a:ext cx="3364992" cy="359073"/>
          </a:xfrm>
        </p:spPr>
        <p:txBody>
          <a:bodyPr wrap="square"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0420" cy="246888"/>
          </a:xfrm>
        </p:spPr>
        <p:txBody>
          <a:bodyPr wrap="square"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31704030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ection Header 3">
    <p:spTree>
      <p:nvGrpSpPr>
        <p:cNvPr id="1" name=""/>
        <p:cNvGrpSpPr/>
        <p:nvPr/>
      </p:nvGrpSpPr>
      <p:grpSpPr>
        <a:xfrm>
          <a:off x="0" y="0"/>
          <a:ext cx="0" cy="0"/>
          <a:chOff x="0" y="0"/>
          <a:chExt cx="0" cy="0"/>
        </a:xfrm>
      </p:grpSpPr>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9586" t="22222" r="39608" b="9630"/>
          <a:stretch/>
        </p:blipFill>
        <p:spPr>
          <a:xfrm rot="2773902">
            <a:off x="92271" y="-1264824"/>
            <a:ext cx="6454451" cy="5601973"/>
          </a:xfrm>
          <a:prstGeom prst="rect">
            <a:avLst/>
          </a:prstGeom>
          <a:noFill/>
          <a:ln>
            <a:noFill/>
          </a:ln>
        </p:spPr>
      </p:pic>
      <p:sp>
        <p:nvSpPr>
          <p:cNvPr id="30"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31"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5128094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57200" y="643024"/>
            <a:ext cx="8153400" cy="359073"/>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Tree>
    <p:extLst>
      <p:ext uri="{BB962C8B-B14F-4D97-AF65-F5344CB8AC3E}">
        <p14:creationId xmlns:p14="http://schemas.microsoft.com/office/powerpoint/2010/main" val="24697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Sourcewell  |  Title goes here</a:t>
            </a:r>
            <a:endParaRPr lang="en-US" dirty="0"/>
          </a:p>
        </p:txBody>
      </p:sp>
      <p:sp>
        <p:nvSpPr>
          <p:cNvPr id="4" name="Slide Number Placeholder 3"/>
          <p:cNvSpPr>
            <a:spLocks noGrp="1"/>
          </p:cNvSpPr>
          <p:nvPr>
            <p:ph type="sldNum" sz="quarter" idx="11"/>
          </p:nvPr>
        </p:nvSpPr>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p:txBody>
          <a:bodyPr/>
          <a:lstStyle/>
          <a:p>
            <a:fld id="{F9485D75-5A83-E54C-B9BC-843954598540}" type="datetime4">
              <a:rPr lang="en-US" smtClean="0"/>
              <a:t>October 1, 2020</a:t>
            </a:fld>
            <a:endParaRPr lang="en-US" dirty="0"/>
          </a:p>
        </p:txBody>
      </p:sp>
    </p:spTree>
    <p:extLst>
      <p:ext uri="{BB962C8B-B14F-4D97-AF65-F5344CB8AC3E}">
        <p14:creationId xmlns:p14="http://schemas.microsoft.com/office/powerpoint/2010/main" val="2562139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4"/>
            <a:ext cx="2895600" cy="273844"/>
          </a:xfrm>
          <a:prstGeom prst="rect">
            <a:avLst/>
          </a:prstGeom>
        </p:spPr>
        <p:txBody>
          <a:bodyPr vert="horz" lIns="0" tIns="0" rIns="0" bIns="0" rtlCol="0" anchor="ctr" anchorCtr="0"/>
          <a:lstStyle>
            <a:lvl1pPr algn="l">
              <a:defRPr sz="700">
                <a:solidFill>
                  <a:srgbClr val="405972"/>
                </a:solidFill>
              </a:defRPr>
            </a:lvl1pPr>
          </a:lstStyle>
          <a:p>
            <a:endParaRPr lang="en-US" dirty="0"/>
          </a:p>
        </p:txBody>
      </p:sp>
      <p:sp>
        <p:nvSpPr>
          <p:cNvPr id="8" name="Slide Number Placeholder 5"/>
          <p:cNvSpPr>
            <a:spLocks noGrp="1"/>
          </p:cNvSpPr>
          <p:nvPr>
            <p:ph type="sldNum" sz="quarter" idx="4"/>
          </p:nvPr>
        </p:nvSpPr>
        <p:spPr>
          <a:xfrm>
            <a:off x="8153400" y="4767264"/>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4"/>
            <a:ext cx="2133600" cy="273844"/>
          </a:xfrm>
          <a:prstGeom prst="rect">
            <a:avLst/>
          </a:prstGeom>
        </p:spPr>
        <p:txBody>
          <a:bodyPr vert="horz" lIns="0" tIns="0" rIns="0" bIns="0" rtlCol="0" anchor="ctr" anchorCtr="0"/>
          <a:lstStyle>
            <a:lvl1pPr algn="l">
              <a:defRPr sz="700">
                <a:solidFill>
                  <a:srgbClr val="405972"/>
                </a:solidFill>
              </a:defRPr>
            </a:lvl1pPr>
          </a:lstStyle>
          <a:p>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457200" y="1198564"/>
            <a:ext cx="8229600" cy="1426031"/>
          </a:xfrm>
        </p:spPr>
        <p:txBody>
          <a:bodyPr numCol="1" spcCol="365760"/>
          <a:lstStyle>
            <a:lvl4pPr marL="401628" indent="-230183">
              <a:tabLst/>
              <a:defRPr/>
            </a:lvl4pPr>
            <a:lvl5pPr marL="576248" indent="-174621">
              <a:tabLst/>
              <a:defRPr/>
            </a:lvl5pPr>
            <a:lvl6pPr marL="803255" indent="-227007">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7153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10818"/>
            <a:ext cx="6858000" cy="421654"/>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22442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100BDD8-AEEB-FA46-BA8C-CCFEC790F34B}"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A4234-4DBD-AB41-B67E-810919561544}" type="slidenum">
              <a:rPr lang="en-US" smtClean="0"/>
              <a:t>‹#›</a:t>
            </a:fld>
            <a:endParaRPr lang="en-US"/>
          </a:p>
        </p:txBody>
      </p:sp>
    </p:spTree>
    <p:extLst>
      <p:ext uri="{BB962C8B-B14F-4D97-AF65-F5344CB8AC3E}">
        <p14:creationId xmlns:p14="http://schemas.microsoft.com/office/powerpoint/2010/main" val="6855379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pic>
        <p:nvPicPr>
          <p:cNvPr id="8" name="Picture 7" descr="GettyImages-sb10066490z-00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 t="11826" r="2430" b="5856"/>
          <a:stretch/>
        </p:blipFill>
        <p:spPr>
          <a:xfrm>
            <a:off x="-6000" y="6993"/>
            <a:ext cx="9147106" cy="5143500"/>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30741" t="22222" r="20370" b="12593"/>
          <a:stretch/>
        </p:blipFill>
        <p:spPr>
          <a:xfrm>
            <a:off x="56908" y="-44129"/>
            <a:ext cx="5384157" cy="4645155"/>
          </a:xfrm>
          <a:prstGeom prst="rect">
            <a:avLst/>
          </a:prstGeom>
        </p:spPr>
      </p:pic>
      <p:sp>
        <p:nvSpPr>
          <p:cNvPr id="22"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23"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pic>
        <p:nvPicPr>
          <p:cNvPr id="7" name="Graphic 6">
            <a:extLst>
              <a:ext uri="{FF2B5EF4-FFF2-40B4-BE49-F238E27FC236}">
                <a16:creationId xmlns:a16="http://schemas.microsoft.com/office/drawing/2014/main" id="{9290DE02-E042-457F-B435-0CAF51D7CD5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4871" y="285750"/>
            <a:ext cx="2350529" cy="812800"/>
          </a:xfrm>
          <a:prstGeom prst="rect">
            <a:avLst/>
          </a:prstGeom>
        </p:spPr>
      </p:pic>
    </p:spTree>
    <p:extLst>
      <p:ext uri="{BB962C8B-B14F-4D97-AF65-F5344CB8AC3E}">
        <p14:creationId xmlns:p14="http://schemas.microsoft.com/office/powerpoint/2010/main" val="16267021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10818"/>
            <a:ext cx="6858000" cy="421654"/>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22442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100BDD8-AEEB-FA46-BA8C-CCFEC790F34B}"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1A4234-4DBD-AB41-B67E-810919561544}" type="slidenum">
              <a:rPr lang="en-US" smtClean="0"/>
              <a:t>‹#›</a:t>
            </a:fld>
            <a:endParaRPr lang="en-US"/>
          </a:p>
        </p:txBody>
      </p:sp>
    </p:spTree>
    <p:extLst>
      <p:ext uri="{BB962C8B-B14F-4D97-AF65-F5344CB8AC3E}">
        <p14:creationId xmlns:p14="http://schemas.microsoft.com/office/powerpoint/2010/main" val="133516282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 t="6907" r="883" b="4276"/>
          <a:stretch/>
        </p:blipFill>
        <p:spPr>
          <a:xfrm>
            <a:off x="0" y="0"/>
            <a:ext cx="9144000" cy="5143500"/>
          </a:xfrm>
          <a:prstGeom prst="rect">
            <a:avLst/>
          </a:prstGeom>
        </p:spPr>
      </p:pic>
      <p:pic>
        <p:nvPicPr>
          <p:cNvPr id="5" name="Picture 4" descr="Divider_Slide_Page_Community_Shape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34354"/>
            <a:ext cx="6172200" cy="3785196"/>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6443173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4 Presenters">
    <p:spTree>
      <p:nvGrpSpPr>
        <p:cNvPr id="1" name=""/>
        <p:cNvGrpSpPr/>
        <p:nvPr/>
      </p:nvGrpSpPr>
      <p:grpSpPr>
        <a:xfrm>
          <a:off x="0" y="0"/>
          <a:ext cx="0" cy="0"/>
          <a:chOff x="0" y="0"/>
          <a:chExt cx="0" cy="0"/>
        </a:xfrm>
      </p:grpSpPr>
      <p:sp>
        <p:nvSpPr>
          <p:cNvPr id="7" name="TextBox 6"/>
          <p:cNvSpPr txBox="1"/>
          <p:nvPr/>
        </p:nvSpPr>
        <p:spPr>
          <a:xfrm>
            <a:off x="457200" y="4678188"/>
            <a:ext cx="2209800" cy="200055"/>
          </a:xfrm>
          <a:prstGeom prst="rect">
            <a:avLst/>
          </a:prstGeom>
          <a:noFill/>
        </p:spPr>
        <p:txBody>
          <a:bodyPr wrap="square" lIns="0" tIns="0" rIns="0" bIns="0" rtlCol="0" anchor="t" anchorCtr="0">
            <a:spAutoFit/>
          </a:bodyPr>
          <a:lstStyle/>
          <a:p>
            <a:pPr algn="l"/>
            <a:r>
              <a:rPr lang="en-US" sz="1300" b="0" i="0" dirty="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457200" y="487096"/>
            <a:ext cx="3886200" cy="512961"/>
          </a:xfrm>
          <a:prstGeom prst="rect">
            <a:avLst/>
          </a:prstGeom>
          <a:noFill/>
        </p:spPr>
        <p:txBody>
          <a:bodyPr vert="horz" wrap="square" lIns="0" tIns="0" rIns="0" bIns="0" numCol="1" rtlCol="0" anchor="t" anchorCtr="0">
            <a:spAutoFit/>
          </a:bodyPr>
          <a:lstStyle>
            <a:lvl1pPr>
              <a:lnSpc>
                <a:spcPts val="4000"/>
              </a:lnSpc>
              <a:defRPr sz="3600" b="0" i="0">
                <a:solidFill>
                  <a:schemeClr val="accent2"/>
                </a:solidFill>
                <a:latin typeface="Calibri"/>
                <a:cs typeface="Calibri"/>
              </a:defRPr>
            </a:lvl1pPr>
          </a:lstStyle>
          <a:p>
            <a:r>
              <a:rPr lang="en-US" dirty="0"/>
              <a:t>Thank you!</a:t>
            </a:r>
          </a:p>
        </p:txBody>
      </p:sp>
      <p:sp>
        <p:nvSpPr>
          <p:cNvPr id="23" name="Content Placeholder 2">
            <a:extLst>
              <a:ext uri="{FF2B5EF4-FFF2-40B4-BE49-F238E27FC236}">
                <a16:creationId xmlns:a16="http://schemas.microsoft.com/office/drawing/2014/main" id="{BCF89458-0336-4F8A-93FC-E3F5A038A568}"/>
              </a:ext>
            </a:extLst>
          </p:cNvPr>
          <p:cNvSpPr>
            <a:spLocks noGrp="1"/>
          </p:cNvSpPr>
          <p:nvPr>
            <p:ph sz="quarter" idx="25" hasCustomPrompt="1"/>
          </p:nvPr>
        </p:nvSpPr>
        <p:spPr>
          <a:xfrm>
            <a:off x="4591051" y="2966832"/>
            <a:ext cx="3943349"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24" name="Content Placeholder 7">
            <a:extLst>
              <a:ext uri="{FF2B5EF4-FFF2-40B4-BE49-F238E27FC236}">
                <a16:creationId xmlns:a16="http://schemas.microsoft.com/office/drawing/2014/main" id="{D811D83C-8A9D-446F-9F0A-0C6B63AB202D}"/>
              </a:ext>
            </a:extLst>
          </p:cNvPr>
          <p:cNvSpPr>
            <a:spLocks noGrp="1"/>
          </p:cNvSpPr>
          <p:nvPr>
            <p:ph sz="quarter" idx="26" hasCustomPrompt="1"/>
          </p:nvPr>
        </p:nvSpPr>
        <p:spPr>
          <a:xfrm>
            <a:off x="4598987" y="3424032"/>
            <a:ext cx="3943350" cy="690768"/>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28" name="Content Placeholder 2">
            <a:extLst>
              <a:ext uri="{FF2B5EF4-FFF2-40B4-BE49-F238E27FC236}">
                <a16:creationId xmlns:a16="http://schemas.microsoft.com/office/drawing/2014/main" id="{0AD7DDB9-B02E-46E8-A5D2-BA1F339ECDBB}"/>
              </a:ext>
            </a:extLst>
          </p:cNvPr>
          <p:cNvSpPr>
            <a:spLocks noGrp="1"/>
          </p:cNvSpPr>
          <p:nvPr>
            <p:ph sz="quarter" idx="30" hasCustomPrompt="1"/>
          </p:nvPr>
        </p:nvSpPr>
        <p:spPr>
          <a:xfrm>
            <a:off x="4583114" y="1353233"/>
            <a:ext cx="3943349"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29" name="Content Placeholder 7">
            <a:extLst>
              <a:ext uri="{FF2B5EF4-FFF2-40B4-BE49-F238E27FC236}">
                <a16:creationId xmlns:a16="http://schemas.microsoft.com/office/drawing/2014/main" id="{8872A12B-D162-4DF5-A10A-CB04F25BB213}"/>
              </a:ext>
            </a:extLst>
          </p:cNvPr>
          <p:cNvSpPr>
            <a:spLocks noGrp="1"/>
          </p:cNvSpPr>
          <p:nvPr>
            <p:ph sz="quarter" idx="31" hasCustomPrompt="1"/>
          </p:nvPr>
        </p:nvSpPr>
        <p:spPr>
          <a:xfrm>
            <a:off x="4591050" y="1810432"/>
            <a:ext cx="3943350" cy="621395"/>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36" name="Content Placeholder 2">
            <a:extLst>
              <a:ext uri="{FF2B5EF4-FFF2-40B4-BE49-F238E27FC236}">
                <a16:creationId xmlns:a16="http://schemas.microsoft.com/office/drawing/2014/main" id="{EF4B75DC-6307-45CC-AE82-80772D0B9BB8}"/>
              </a:ext>
            </a:extLst>
          </p:cNvPr>
          <p:cNvSpPr>
            <a:spLocks noGrp="1"/>
          </p:cNvSpPr>
          <p:nvPr>
            <p:ph sz="quarter" idx="32" hasCustomPrompt="1"/>
          </p:nvPr>
        </p:nvSpPr>
        <p:spPr>
          <a:xfrm>
            <a:off x="457201" y="2966832"/>
            <a:ext cx="3802062"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37" name="Content Placeholder 7">
            <a:extLst>
              <a:ext uri="{FF2B5EF4-FFF2-40B4-BE49-F238E27FC236}">
                <a16:creationId xmlns:a16="http://schemas.microsoft.com/office/drawing/2014/main" id="{43AF8BBC-268D-4E37-9886-4723A358ED3D}"/>
              </a:ext>
            </a:extLst>
          </p:cNvPr>
          <p:cNvSpPr>
            <a:spLocks noGrp="1"/>
          </p:cNvSpPr>
          <p:nvPr>
            <p:ph sz="quarter" idx="33" hasCustomPrompt="1"/>
          </p:nvPr>
        </p:nvSpPr>
        <p:spPr>
          <a:xfrm>
            <a:off x="465138" y="3424032"/>
            <a:ext cx="3802063" cy="690768"/>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38" name="Content Placeholder 2">
            <a:extLst>
              <a:ext uri="{FF2B5EF4-FFF2-40B4-BE49-F238E27FC236}">
                <a16:creationId xmlns:a16="http://schemas.microsoft.com/office/drawing/2014/main" id="{D073E284-4647-4E7E-B023-BEC41136FC4F}"/>
              </a:ext>
            </a:extLst>
          </p:cNvPr>
          <p:cNvSpPr>
            <a:spLocks noGrp="1"/>
          </p:cNvSpPr>
          <p:nvPr>
            <p:ph sz="quarter" idx="34" hasCustomPrompt="1"/>
          </p:nvPr>
        </p:nvSpPr>
        <p:spPr>
          <a:xfrm>
            <a:off x="449264" y="1353233"/>
            <a:ext cx="3802062"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39" name="Content Placeholder 7">
            <a:extLst>
              <a:ext uri="{FF2B5EF4-FFF2-40B4-BE49-F238E27FC236}">
                <a16:creationId xmlns:a16="http://schemas.microsoft.com/office/drawing/2014/main" id="{23FB609C-8AFD-4CF8-9F6A-BE945D536108}"/>
              </a:ext>
            </a:extLst>
          </p:cNvPr>
          <p:cNvSpPr>
            <a:spLocks noGrp="1"/>
          </p:cNvSpPr>
          <p:nvPr>
            <p:ph sz="quarter" idx="35" hasCustomPrompt="1"/>
          </p:nvPr>
        </p:nvSpPr>
        <p:spPr>
          <a:xfrm>
            <a:off x="457201" y="1810432"/>
            <a:ext cx="3802063" cy="621395"/>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pic>
        <p:nvPicPr>
          <p:cNvPr id="13" name="Graphic 12">
            <a:extLst>
              <a:ext uri="{FF2B5EF4-FFF2-40B4-BE49-F238E27FC236}">
                <a16:creationId xmlns:a16="http://schemas.microsoft.com/office/drawing/2014/main" id="{734B5E26-BDF9-41E7-8F5E-3C15AB9851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28435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Presenters">
    <p:spTree>
      <p:nvGrpSpPr>
        <p:cNvPr id="1" name=""/>
        <p:cNvGrpSpPr/>
        <p:nvPr/>
      </p:nvGrpSpPr>
      <p:grpSpPr>
        <a:xfrm>
          <a:off x="0" y="0"/>
          <a:ext cx="0" cy="0"/>
          <a:chOff x="0" y="0"/>
          <a:chExt cx="0" cy="0"/>
        </a:xfrm>
      </p:grpSpPr>
      <p:sp>
        <p:nvSpPr>
          <p:cNvPr id="7" name="TextBox 6"/>
          <p:cNvSpPr txBox="1"/>
          <p:nvPr/>
        </p:nvSpPr>
        <p:spPr>
          <a:xfrm>
            <a:off x="457200" y="4678188"/>
            <a:ext cx="2209800" cy="200055"/>
          </a:xfrm>
          <a:prstGeom prst="rect">
            <a:avLst/>
          </a:prstGeom>
          <a:noFill/>
        </p:spPr>
        <p:txBody>
          <a:bodyPr wrap="square" lIns="0" tIns="0" rIns="0" bIns="0" rtlCol="0" anchor="t" anchorCtr="0">
            <a:spAutoFit/>
          </a:bodyPr>
          <a:lstStyle/>
          <a:p>
            <a:pPr algn="l"/>
            <a:r>
              <a:rPr lang="en-US" sz="1300" b="0" i="0" dirty="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457200" y="3068819"/>
            <a:ext cx="2819400" cy="512961"/>
          </a:xfrm>
          <a:prstGeom prst="rect">
            <a:avLst/>
          </a:prstGeom>
          <a:noFill/>
        </p:spPr>
        <p:txBody>
          <a:bodyPr vert="horz" wrap="square" lIns="0" tIns="0" rIns="0" bIns="0" numCol="1" rtlCol="0" anchor="t" anchorCtr="0">
            <a:spAutoFit/>
          </a:bodyPr>
          <a:lstStyle>
            <a:lvl1pPr>
              <a:lnSpc>
                <a:spcPts val="4000"/>
              </a:lnSpc>
              <a:defRPr sz="3600" b="0" i="0">
                <a:solidFill>
                  <a:schemeClr val="accent2"/>
                </a:solidFill>
                <a:latin typeface="Calibri"/>
                <a:cs typeface="Calibri"/>
              </a:defRPr>
            </a:lvl1pPr>
          </a:lstStyle>
          <a:p>
            <a:r>
              <a:rPr lang="en-US" dirty="0"/>
              <a:t>Thank you!</a:t>
            </a:r>
          </a:p>
        </p:txBody>
      </p:sp>
      <p:sp>
        <p:nvSpPr>
          <p:cNvPr id="21" name="Picture Placeholder 2">
            <a:extLst>
              <a:ext uri="{FF2B5EF4-FFF2-40B4-BE49-F238E27FC236}">
                <a16:creationId xmlns:a16="http://schemas.microsoft.com/office/drawing/2014/main" id="{9137F032-5D29-4432-94B0-48332DF9F9DA}"/>
              </a:ext>
            </a:extLst>
          </p:cNvPr>
          <p:cNvSpPr>
            <a:spLocks noGrp="1"/>
          </p:cNvSpPr>
          <p:nvPr>
            <p:ph type="pic" sz="quarter" idx="23"/>
          </p:nvPr>
        </p:nvSpPr>
        <p:spPr>
          <a:xfrm>
            <a:off x="3741737" y="3581780"/>
            <a:ext cx="1066800" cy="1033103"/>
          </a:xfrm>
          <a:prstGeom prst="rect">
            <a:avLst/>
          </a:prstGeom>
        </p:spPr>
        <p:txBody>
          <a:bodyPr/>
          <a:lstStyle>
            <a:lvl1pPr marL="0" indent="0">
              <a:buFontTx/>
              <a:buNone/>
              <a:defRPr sz="1400"/>
            </a:lvl1pPr>
          </a:lstStyle>
          <a:p>
            <a:r>
              <a:rPr lang="en-US"/>
              <a:t>Click icon to add picture</a:t>
            </a:r>
            <a:endParaRPr lang="en-US" dirty="0"/>
          </a:p>
        </p:txBody>
      </p:sp>
      <p:sp>
        <p:nvSpPr>
          <p:cNvPr id="22" name="Picture Placeholder 2">
            <a:extLst>
              <a:ext uri="{FF2B5EF4-FFF2-40B4-BE49-F238E27FC236}">
                <a16:creationId xmlns:a16="http://schemas.microsoft.com/office/drawing/2014/main" id="{9A6EF375-3383-4F9B-9FF5-32AD7FB2B161}"/>
              </a:ext>
            </a:extLst>
          </p:cNvPr>
          <p:cNvSpPr>
            <a:spLocks noGrp="1"/>
          </p:cNvSpPr>
          <p:nvPr>
            <p:ph type="pic" sz="quarter" idx="24"/>
          </p:nvPr>
        </p:nvSpPr>
        <p:spPr>
          <a:xfrm>
            <a:off x="3741737" y="2348117"/>
            <a:ext cx="1066800" cy="1066800"/>
          </a:xfrm>
          <a:prstGeom prst="rect">
            <a:avLst/>
          </a:prstGeom>
        </p:spPr>
        <p:txBody>
          <a:bodyPr/>
          <a:lstStyle>
            <a:lvl1pPr marL="0" indent="0">
              <a:buFontTx/>
              <a:buNone/>
              <a:defRPr sz="1400"/>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11CB47B3-2A50-43A8-AC3B-7861F7A01919}"/>
              </a:ext>
            </a:extLst>
          </p:cNvPr>
          <p:cNvSpPr>
            <a:spLocks noGrp="1"/>
          </p:cNvSpPr>
          <p:nvPr>
            <p:ph sz="quarter" idx="25" hasCustomPrompt="1"/>
          </p:nvPr>
        </p:nvSpPr>
        <p:spPr>
          <a:xfrm>
            <a:off x="4953000" y="2266950"/>
            <a:ext cx="3802063"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24" name="Content Placeholder 7">
            <a:extLst>
              <a:ext uri="{FF2B5EF4-FFF2-40B4-BE49-F238E27FC236}">
                <a16:creationId xmlns:a16="http://schemas.microsoft.com/office/drawing/2014/main" id="{10AD48D1-BBAE-4E47-92B0-D525671596DC}"/>
              </a:ext>
            </a:extLst>
          </p:cNvPr>
          <p:cNvSpPr>
            <a:spLocks noGrp="1"/>
          </p:cNvSpPr>
          <p:nvPr>
            <p:ph sz="quarter" idx="26" hasCustomPrompt="1"/>
          </p:nvPr>
        </p:nvSpPr>
        <p:spPr>
          <a:xfrm>
            <a:off x="4960936" y="2724150"/>
            <a:ext cx="3802064" cy="747733"/>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25" name="Content Placeholder 7">
            <a:extLst>
              <a:ext uri="{FF2B5EF4-FFF2-40B4-BE49-F238E27FC236}">
                <a16:creationId xmlns:a16="http://schemas.microsoft.com/office/drawing/2014/main" id="{CC93EF39-39CD-435D-8F7E-28E38EB5CDAB}"/>
              </a:ext>
            </a:extLst>
          </p:cNvPr>
          <p:cNvSpPr>
            <a:spLocks noGrp="1"/>
          </p:cNvSpPr>
          <p:nvPr>
            <p:ph sz="quarter" idx="27" hasCustomPrompt="1"/>
          </p:nvPr>
        </p:nvSpPr>
        <p:spPr>
          <a:xfrm>
            <a:off x="4952998" y="3929082"/>
            <a:ext cx="3810937" cy="809472"/>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26" name="Content Placeholder 2">
            <a:extLst>
              <a:ext uri="{FF2B5EF4-FFF2-40B4-BE49-F238E27FC236}">
                <a16:creationId xmlns:a16="http://schemas.microsoft.com/office/drawing/2014/main" id="{0FB19045-CCA7-4842-8779-F7E9A901EBEB}"/>
              </a:ext>
            </a:extLst>
          </p:cNvPr>
          <p:cNvSpPr>
            <a:spLocks noGrp="1"/>
          </p:cNvSpPr>
          <p:nvPr>
            <p:ph sz="quarter" idx="28" hasCustomPrompt="1"/>
          </p:nvPr>
        </p:nvSpPr>
        <p:spPr>
          <a:xfrm>
            <a:off x="4953000" y="3504518"/>
            <a:ext cx="3810934"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27" name="Picture Placeholder 2">
            <a:extLst>
              <a:ext uri="{FF2B5EF4-FFF2-40B4-BE49-F238E27FC236}">
                <a16:creationId xmlns:a16="http://schemas.microsoft.com/office/drawing/2014/main" id="{0E53A080-AC95-4A06-AA3F-EB48A1B1D3E0}"/>
              </a:ext>
            </a:extLst>
          </p:cNvPr>
          <p:cNvSpPr>
            <a:spLocks noGrp="1"/>
          </p:cNvSpPr>
          <p:nvPr>
            <p:ph type="pic" sz="quarter" idx="29"/>
          </p:nvPr>
        </p:nvSpPr>
        <p:spPr>
          <a:xfrm>
            <a:off x="3733800" y="1110549"/>
            <a:ext cx="1066800" cy="1066800"/>
          </a:xfrm>
          <a:prstGeom prst="rect">
            <a:avLst/>
          </a:prstGeom>
        </p:spPr>
        <p:txBody>
          <a:bodyPr/>
          <a:lstStyle>
            <a:lvl1pPr marL="0" indent="0">
              <a:buFontTx/>
              <a:buNone/>
              <a:defRPr sz="1400"/>
            </a:lvl1pPr>
          </a:lstStyle>
          <a:p>
            <a:r>
              <a:rPr lang="en-US"/>
              <a:t>Click icon to add picture</a:t>
            </a:r>
            <a:endParaRPr lang="en-US" dirty="0"/>
          </a:p>
        </p:txBody>
      </p:sp>
      <p:sp>
        <p:nvSpPr>
          <p:cNvPr id="28" name="Content Placeholder 2">
            <a:extLst>
              <a:ext uri="{FF2B5EF4-FFF2-40B4-BE49-F238E27FC236}">
                <a16:creationId xmlns:a16="http://schemas.microsoft.com/office/drawing/2014/main" id="{CB36AD4C-767F-43F0-9238-81940BE82B80}"/>
              </a:ext>
            </a:extLst>
          </p:cNvPr>
          <p:cNvSpPr>
            <a:spLocks noGrp="1"/>
          </p:cNvSpPr>
          <p:nvPr>
            <p:ph sz="quarter" idx="30" hasCustomPrompt="1"/>
          </p:nvPr>
        </p:nvSpPr>
        <p:spPr>
          <a:xfrm>
            <a:off x="4945063" y="1029382"/>
            <a:ext cx="3802063"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29" name="Content Placeholder 7">
            <a:extLst>
              <a:ext uri="{FF2B5EF4-FFF2-40B4-BE49-F238E27FC236}">
                <a16:creationId xmlns:a16="http://schemas.microsoft.com/office/drawing/2014/main" id="{6391B074-9B54-46CD-9BCA-636653C3D79C}"/>
              </a:ext>
            </a:extLst>
          </p:cNvPr>
          <p:cNvSpPr>
            <a:spLocks noGrp="1"/>
          </p:cNvSpPr>
          <p:nvPr>
            <p:ph sz="quarter" idx="31" hasCustomPrompt="1"/>
          </p:nvPr>
        </p:nvSpPr>
        <p:spPr>
          <a:xfrm>
            <a:off x="4953000" y="1486582"/>
            <a:ext cx="3802064" cy="747733"/>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pic>
        <p:nvPicPr>
          <p:cNvPr id="14" name="Graphic 13">
            <a:extLst>
              <a:ext uri="{FF2B5EF4-FFF2-40B4-BE49-F238E27FC236}">
                <a16:creationId xmlns:a16="http://schemas.microsoft.com/office/drawing/2014/main" id="{FF7A9357-957B-4F9A-AB0A-726149BE5B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290477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73811-8206-4E54-8C90-AB5DAAEEF3C5}"/>
              </a:ext>
            </a:extLst>
          </p:cNvPr>
          <p:cNvSpPr/>
          <p:nvPr/>
        </p:nvSpPr>
        <p:spPr>
          <a:xfrm>
            <a:off x="0" y="1714500"/>
            <a:ext cx="9144000" cy="286717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57200" y="4678188"/>
            <a:ext cx="2209800" cy="200055"/>
          </a:xfrm>
          <a:prstGeom prst="rect">
            <a:avLst/>
          </a:prstGeom>
          <a:noFill/>
        </p:spPr>
        <p:txBody>
          <a:bodyPr wrap="square" lIns="0" tIns="0" rIns="0" bIns="0" rtlCol="0" anchor="t" anchorCtr="0">
            <a:spAutoFit/>
          </a:bodyPr>
          <a:lstStyle/>
          <a:p>
            <a:pPr algn="l"/>
            <a:r>
              <a:rPr lang="en-US" sz="1300" b="0" i="0" dirty="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457200" y="3414479"/>
            <a:ext cx="3886200" cy="512961"/>
          </a:xfrm>
          <a:prstGeom prst="rect">
            <a:avLst/>
          </a:prstGeom>
          <a:noFill/>
        </p:spPr>
        <p:txBody>
          <a:bodyPr vert="horz" wrap="square" lIns="0" tIns="0" rIns="0" bIns="0" numCol="1" rtlCol="0" anchor="t" anchorCtr="0">
            <a:spAutoFit/>
          </a:bodyPr>
          <a:lstStyle>
            <a:lvl1pPr>
              <a:lnSpc>
                <a:spcPts val="4000"/>
              </a:lnSpc>
              <a:defRPr sz="3600" b="0" i="0">
                <a:solidFill>
                  <a:schemeClr val="accent2"/>
                </a:solidFill>
                <a:latin typeface="Calibri"/>
                <a:cs typeface="Calibri"/>
              </a:defRPr>
            </a:lvl1pPr>
          </a:lstStyle>
          <a:p>
            <a:r>
              <a:rPr lang="en-US" dirty="0"/>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3741737" y="3429380"/>
            <a:ext cx="1066800" cy="1033103"/>
          </a:xfrm>
          <a:prstGeom prst="rect">
            <a:avLst/>
          </a:prstGeom>
        </p:spPr>
        <p:txBody>
          <a:bodyPr/>
          <a:lstStyle>
            <a:lvl1pPr marL="0" indent="0">
              <a:buFontTx/>
              <a:buNone/>
              <a:defRPr sz="1400"/>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3741737" y="2195717"/>
            <a:ext cx="1066800" cy="1066800"/>
          </a:xfrm>
          <a:prstGeom prst="rect">
            <a:avLst/>
          </a:prstGeom>
        </p:spPr>
        <p:txBody>
          <a:bodyPr/>
          <a:lstStyle>
            <a:lvl1pPr marL="0" indent="0">
              <a:buFontTx/>
              <a:buNone/>
              <a:defRPr sz="1400"/>
            </a:lvl1pPr>
          </a:lstStyle>
          <a:p>
            <a:r>
              <a:rPr lang="en-US"/>
              <a:t>Click icon to add picture</a:t>
            </a:r>
            <a:endParaRPr lang="en-US" dirty="0"/>
          </a:p>
        </p:txBody>
      </p:sp>
      <p:sp>
        <p:nvSpPr>
          <p:cNvPr id="15" name="Content Placeholder 2">
            <a:extLst>
              <a:ext uri="{FF2B5EF4-FFF2-40B4-BE49-F238E27FC236}">
                <a16:creationId xmlns:a16="http://schemas.microsoft.com/office/drawing/2014/main" id="{5929C92D-4F28-4213-8434-8701E77195CB}"/>
              </a:ext>
            </a:extLst>
          </p:cNvPr>
          <p:cNvSpPr>
            <a:spLocks noGrp="1"/>
          </p:cNvSpPr>
          <p:nvPr>
            <p:ph sz="quarter" idx="25" hasCustomPrompt="1"/>
          </p:nvPr>
        </p:nvSpPr>
        <p:spPr>
          <a:xfrm>
            <a:off x="4953000" y="2114550"/>
            <a:ext cx="3802063"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18" name="Content Placeholder 7">
            <a:extLst>
              <a:ext uri="{FF2B5EF4-FFF2-40B4-BE49-F238E27FC236}">
                <a16:creationId xmlns:a16="http://schemas.microsoft.com/office/drawing/2014/main" id="{9EDB7B7B-C49D-4763-B2D4-E07C5E54B27F}"/>
              </a:ext>
            </a:extLst>
          </p:cNvPr>
          <p:cNvSpPr>
            <a:spLocks noGrp="1"/>
          </p:cNvSpPr>
          <p:nvPr>
            <p:ph sz="quarter" idx="26" hasCustomPrompt="1"/>
          </p:nvPr>
        </p:nvSpPr>
        <p:spPr>
          <a:xfrm>
            <a:off x="4960936" y="2571750"/>
            <a:ext cx="3802064" cy="747733"/>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19" name="Content Placeholder 7">
            <a:extLst>
              <a:ext uri="{FF2B5EF4-FFF2-40B4-BE49-F238E27FC236}">
                <a16:creationId xmlns:a16="http://schemas.microsoft.com/office/drawing/2014/main" id="{0FACCD61-783E-4872-9BBC-ABE028CE9ECD}"/>
              </a:ext>
            </a:extLst>
          </p:cNvPr>
          <p:cNvSpPr>
            <a:spLocks noGrp="1"/>
          </p:cNvSpPr>
          <p:nvPr>
            <p:ph sz="quarter" idx="27" hasCustomPrompt="1"/>
          </p:nvPr>
        </p:nvSpPr>
        <p:spPr>
          <a:xfrm>
            <a:off x="4952998" y="3776682"/>
            <a:ext cx="3810937" cy="809472"/>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sp>
        <p:nvSpPr>
          <p:cNvPr id="20" name="Content Placeholder 2">
            <a:extLst>
              <a:ext uri="{FF2B5EF4-FFF2-40B4-BE49-F238E27FC236}">
                <a16:creationId xmlns:a16="http://schemas.microsoft.com/office/drawing/2014/main" id="{D8E4A160-DF3C-4DF7-BF8E-7DAD7753676A}"/>
              </a:ext>
            </a:extLst>
          </p:cNvPr>
          <p:cNvSpPr>
            <a:spLocks noGrp="1"/>
          </p:cNvSpPr>
          <p:nvPr>
            <p:ph sz="quarter" idx="28" hasCustomPrompt="1"/>
          </p:nvPr>
        </p:nvSpPr>
        <p:spPr>
          <a:xfrm>
            <a:off x="4953000" y="3352118"/>
            <a:ext cx="3810934"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pic>
        <p:nvPicPr>
          <p:cNvPr id="14" name="Graphic 13">
            <a:extLst>
              <a:ext uri="{FF2B5EF4-FFF2-40B4-BE49-F238E27FC236}">
                <a16:creationId xmlns:a16="http://schemas.microsoft.com/office/drawing/2014/main" id="{1FCB10ED-2DCA-4D34-8223-6E902B803D7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92045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 Prese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95C90-0766-48E5-8A6A-B09BFFE8BF85}"/>
              </a:ext>
            </a:extLst>
          </p:cNvPr>
          <p:cNvSpPr/>
          <p:nvPr/>
        </p:nvSpPr>
        <p:spPr>
          <a:xfrm>
            <a:off x="0" y="1714500"/>
            <a:ext cx="9144000" cy="228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57200" y="4678188"/>
            <a:ext cx="2209800" cy="200055"/>
          </a:xfrm>
          <a:prstGeom prst="rect">
            <a:avLst/>
          </a:prstGeom>
          <a:noFill/>
        </p:spPr>
        <p:txBody>
          <a:bodyPr wrap="square" lIns="0" tIns="0" rIns="0" bIns="0" rtlCol="0" anchor="t" anchorCtr="0">
            <a:spAutoFit/>
          </a:bodyPr>
          <a:lstStyle/>
          <a:p>
            <a:pPr algn="l"/>
            <a:r>
              <a:rPr lang="en-US" sz="1300" b="0" i="0" dirty="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457200" y="3022739"/>
            <a:ext cx="3200400" cy="512961"/>
          </a:xfrm>
          <a:prstGeom prst="rect">
            <a:avLst/>
          </a:prstGeom>
          <a:noFill/>
        </p:spPr>
        <p:txBody>
          <a:bodyPr vert="horz" wrap="square" lIns="0" tIns="0" rIns="0" bIns="0" numCol="1" rtlCol="0" anchor="t" anchorCtr="0">
            <a:spAutoFit/>
          </a:bodyPr>
          <a:lstStyle>
            <a:lvl1pPr>
              <a:lnSpc>
                <a:spcPts val="4000"/>
              </a:lnSpc>
              <a:defRPr sz="3600" b="0" i="0">
                <a:solidFill>
                  <a:schemeClr val="accent2"/>
                </a:solidFill>
                <a:latin typeface="Calibri"/>
                <a:cs typeface="Calibri"/>
              </a:defRPr>
            </a:lvl1pPr>
          </a:lstStyle>
          <a:p>
            <a:r>
              <a:rPr lang="en-US" dirty="0"/>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3741737" y="2348117"/>
            <a:ext cx="1066800" cy="1066800"/>
          </a:xfrm>
          <a:prstGeom prst="rect">
            <a:avLst/>
          </a:prstGeom>
        </p:spPr>
        <p:txBody>
          <a:bodyPr/>
          <a:lstStyle>
            <a:lvl1pPr marL="0" indent="0">
              <a:buFontTx/>
              <a:buNone/>
              <a:defRPr sz="1400"/>
            </a:lvl1pPr>
          </a:lstStyle>
          <a:p>
            <a:r>
              <a:rPr lang="en-US"/>
              <a:t>Click icon to add picture</a:t>
            </a:r>
            <a:endParaRPr lang="en-US" dirty="0"/>
          </a:p>
        </p:txBody>
      </p:sp>
      <p:sp>
        <p:nvSpPr>
          <p:cNvPr id="12" name="Content Placeholder 2">
            <a:extLst>
              <a:ext uri="{FF2B5EF4-FFF2-40B4-BE49-F238E27FC236}">
                <a16:creationId xmlns:a16="http://schemas.microsoft.com/office/drawing/2014/main" id="{954E3BB0-3257-462E-8C91-ACFFA3D13A10}"/>
              </a:ext>
            </a:extLst>
          </p:cNvPr>
          <p:cNvSpPr>
            <a:spLocks noGrp="1"/>
          </p:cNvSpPr>
          <p:nvPr>
            <p:ph sz="quarter" idx="25" hasCustomPrompt="1"/>
          </p:nvPr>
        </p:nvSpPr>
        <p:spPr>
          <a:xfrm>
            <a:off x="4953000" y="2266950"/>
            <a:ext cx="3802063" cy="334962"/>
          </a:xfrm>
          <a:prstGeom prst="rect">
            <a:avLst/>
          </a:prstGeom>
        </p:spPr>
        <p:txBody>
          <a:bodyPr>
            <a:noAutofit/>
          </a:bodyPr>
          <a:lstStyle>
            <a:lvl1pPr marL="0" indent="0">
              <a:buFontTx/>
              <a:buNone/>
              <a:defRPr sz="2400">
                <a:solidFill>
                  <a:schemeClr val="accent1"/>
                </a:solidFill>
              </a:defRPr>
            </a:lvl1pPr>
          </a:lstStyle>
          <a:p>
            <a:pPr lvl="0"/>
            <a:r>
              <a:rPr lang="en-US" dirty="0"/>
              <a:t>Name</a:t>
            </a:r>
          </a:p>
        </p:txBody>
      </p:sp>
      <p:sp>
        <p:nvSpPr>
          <p:cNvPr id="13" name="Content Placeholder 7">
            <a:extLst>
              <a:ext uri="{FF2B5EF4-FFF2-40B4-BE49-F238E27FC236}">
                <a16:creationId xmlns:a16="http://schemas.microsoft.com/office/drawing/2014/main" id="{036D7EF6-2899-4C92-8AE5-7897521D6412}"/>
              </a:ext>
            </a:extLst>
          </p:cNvPr>
          <p:cNvSpPr>
            <a:spLocks noGrp="1"/>
          </p:cNvSpPr>
          <p:nvPr>
            <p:ph sz="quarter" idx="26" hasCustomPrompt="1"/>
          </p:nvPr>
        </p:nvSpPr>
        <p:spPr>
          <a:xfrm>
            <a:off x="4960936" y="2724150"/>
            <a:ext cx="3802064" cy="747733"/>
          </a:xfrm>
          <a:prstGeom prst="rect">
            <a:avLst/>
          </a:prstGeom>
        </p:spPr>
        <p:txBody>
          <a:bodyPr>
            <a:noAutofit/>
          </a:bodyPr>
          <a:lstStyle>
            <a:lvl1pPr marL="0" indent="0">
              <a:lnSpc>
                <a:spcPts val="1400"/>
              </a:lnSpc>
              <a:buFontTx/>
              <a:buNone/>
              <a:defRPr sz="1600"/>
            </a:lvl1pPr>
          </a:lstStyle>
          <a:p>
            <a:pPr lvl="0"/>
            <a:r>
              <a:rPr lang="en-US" dirty="0"/>
              <a:t>Phone</a:t>
            </a:r>
            <a:br>
              <a:rPr lang="en-US" dirty="0"/>
            </a:br>
            <a:r>
              <a:rPr lang="en-US" dirty="0"/>
              <a:t>Email</a:t>
            </a:r>
          </a:p>
        </p:txBody>
      </p:sp>
      <p:pic>
        <p:nvPicPr>
          <p:cNvPr id="10" name="Graphic 9">
            <a:extLst>
              <a:ext uri="{FF2B5EF4-FFF2-40B4-BE49-F238E27FC236}">
                <a16:creationId xmlns:a16="http://schemas.microsoft.com/office/drawing/2014/main" id="{35769085-890D-4475-AD16-C9FB259F743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208357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losing_ThankYo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D60B2D-6383-48B4-884E-929BBCCE41B9}"/>
              </a:ext>
            </a:extLst>
          </p:cNvPr>
          <p:cNvSpPr/>
          <p:nvPr/>
        </p:nvSpPr>
        <p:spPr>
          <a:xfrm>
            <a:off x="0" y="1962150"/>
            <a:ext cx="9144000" cy="228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457200" y="4678188"/>
            <a:ext cx="2209800" cy="200055"/>
          </a:xfrm>
          <a:prstGeom prst="rect">
            <a:avLst/>
          </a:prstGeom>
          <a:noFill/>
        </p:spPr>
        <p:txBody>
          <a:bodyPr wrap="square" lIns="0" tIns="0" rIns="0" bIns="0" rtlCol="0" anchor="t" anchorCtr="0">
            <a:spAutoFit/>
          </a:bodyPr>
          <a:lstStyle/>
          <a:p>
            <a:pPr algn="l"/>
            <a:r>
              <a:rPr lang="en-US" sz="1300" b="0" i="0" dirty="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457200" y="3105150"/>
            <a:ext cx="8229600" cy="498598"/>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dirty="0"/>
              <a:t>Thank you!</a:t>
            </a:r>
          </a:p>
        </p:txBody>
      </p:sp>
      <p:pic>
        <p:nvPicPr>
          <p:cNvPr id="8" name="Graphic 7">
            <a:extLst>
              <a:ext uri="{FF2B5EF4-FFF2-40B4-BE49-F238E27FC236}">
                <a16:creationId xmlns:a16="http://schemas.microsoft.com/office/drawing/2014/main" id="{61C466F0-F7A0-40E7-8B19-DC82D46869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39343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 Omada for Cigna">
  <p:cSld name="Title and Content – Omada for Cigna">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257723" y="345300"/>
            <a:ext cx="7886700" cy="8238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20"/>
          <p:cNvSpPr txBox="1">
            <a:spLocks noGrp="1"/>
          </p:cNvSpPr>
          <p:nvPr>
            <p:ph type="body" idx="1"/>
          </p:nvPr>
        </p:nvSpPr>
        <p:spPr>
          <a:xfrm>
            <a:off x="257723" y="1169150"/>
            <a:ext cx="7886700" cy="3263400"/>
          </a:xfrm>
          <a:prstGeom prst="rect">
            <a:avLst/>
          </a:prstGeom>
          <a:noFill/>
          <a:ln>
            <a:noFill/>
          </a:ln>
        </p:spPr>
        <p:txBody>
          <a:bodyPr spcFirstLastPara="1" wrap="square" lIns="91425" tIns="91425" rIns="91425" bIns="91425" anchor="t" anchorCtr="0">
            <a:noAutofit/>
          </a:bodyPr>
          <a:lstStyle>
            <a:lvl1pPr marL="457189" marR="0" lvl="0" indent="-298442" algn="l" rtl="0">
              <a:lnSpc>
                <a:spcPct val="90000"/>
              </a:lnSpc>
              <a:spcBef>
                <a:spcPts val="8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378" marR="0" lvl="1" indent="-298442"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566" marR="0" lvl="2" indent="-298442"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754" marR="0" lvl="3" indent="-298442"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5943" marR="0" lvl="4" indent="-298442" algn="l" rtl="0">
              <a:lnSpc>
                <a:spcPct val="90000"/>
              </a:lnSpc>
              <a:spcBef>
                <a:spcPts val="4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Google Shape;79;p20"/>
          <p:cNvSpPr txBox="1">
            <a:spLocks noGrp="1"/>
          </p:cNvSpPr>
          <p:nvPr>
            <p:ph type="body" idx="2"/>
          </p:nvPr>
        </p:nvSpPr>
        <p:spPr>
          <a:xfrm>
            <a:off x="176213" y="4333164"/>
            <a:ext cx="7302900" cy="688200"/>
          </a:xfrm>
          <a:prstGeom prst="rect">
            <a:avLst/>
          </a:prstGeom>
          <a:noFill/>
          <a:ln>
            <a:noFill/>
          </a:ln>
        </p:spPr>
        <p:txBody>
          <a:bodyPr spcFirstLastPara="1" wrap="square" lIns="91425" tIns="91425" rIns="91425" bIns="91425" anchor="b" anchorCtr="0">
            <a:noAutofit/>
          </a:bodyPr>
          <a:lstStyle>
            <a:lvl1pPr marL="457189" marR="0" lvl="0" indent="-273044" algn="l" rtl="0">
              <a:lnSpc>
                <a:spcPct val="90000"/>
              </a:lnSpc>
              <a:spcBef>
                <a:spcPts val="800"/>
              </a:spcBef>
              <a:spcAft>
                <a:spcPts val="0"/>
              </a:spcAft>
              <a:buClr>
                <a:srgbClr val="999999"/>
              </a:buClr>
              <a:buSzPts val="700"/>
              <a:buFont typeface="Calibri"/>
              <a:buAutoNum type="arabicPeriod"/>
              <a:defRPr sz="700" b="0" i="0" u="none" strike="noStrike" cap="none">
                <a:solidFill>
                  <a:srgbClr val="999999"/>
                </a:solidFill>
                <a:latin typeface="Arial"/>
                <a:ea typeface="Arial"/>
                <a:cs typeface="Arial"/>
                <a:sym typeface="Arial"/>
              </a:defRPr>
            </a:lvl1pPr>
            <a:lvl2pPr marL="914378" marR="0" lvl="1" indent="-273044" algn="l" rtl="0">
              <a:lnSpc>
                <a:spcPct val="90000"/>
              </a:lnSpc>
              <a:spcBef>
                <a:spcPts val="400"/>
              </a:spcBef>
              <a:spcAft>
                <a:spcPts val="0"/>
              </a:spcAft>
              <a:buClr>
                <a:srgbClr val="999999"/>
              </a:buClr>
              <a:buSzPts val="700"/>
              <a:buFont typeface="Calibri"/>
              <a:buAutoNum type="arabicPeriod"/>
              <a:defRPr sz="700" b="0" i="0" u="none" strike="noStrike" cap="none">
                <a:solidFill>
                  <a:srgbClr val="999999"/>
                </a:solidFill>
                <a:latin typeface="Arial"/>
                <a:ea typeface="Arial"/>
                <a:cs typeface="Arial"/>
                <a:sym typeface="Arial"/>
              </a:defRPr>
            </a:lvl2pPr>
            <a:lvl3pPr marL="1371566" marR="0" lvl="2" indent="-273044" algn="l" rtl="0">
              <a:lnSpc>
                <a:spcPct val="90000"/>
              </a:lnSpc>
              <a:spcBef>
                <a:spcPts val="400"/>
              </a:spcBef>
              <a:spcAft>
                <a:spcPts val="0"/>
              </a:spcAft>
              <a:buClr>
                <a:srgbClr val="999999"/>
              </a:buClr>
              <a:buSzPts val="700"/>
              <a:buFont typeface="Calibri"/>
              <a:buAutoNum type="arabicPeriod"/>
              <a:defRPr sz="700" b="0" i="0" u="none" strike="noStrike" cap="none">
                <a:solidFill>
                  <a:srgbClr val="999999"/>
                </a:solidFill>
                <a:latin typeface="Arial"/>
                <a:ea typeface="Arial"/>
                <a:cs typeface="Arial"/>
                <a:sym typeface="Arial"/>
              </a:defRPr>
            </a:lvl3pPr>
            <a:lvl4pPr marL="1828754" marR="0" lvl="3" indent="-273044" algn="l" rtl="0">
              <a:lnSpc>
                <a:spcPct val="90000"/>
              </a:lnSpc>
              <a:spcBef>
                <a:spcPts val="400"/>
              </a:spcBef>
              <a:spcAft>
                <a:spcPts val="0"/>
              </a:spcAft>
              <a:buClr>
                <a:srgbClr val="999999"/>
              </a:buClr>
              <a:buSzPts val="700"/>
              <a:buFont typeface="Calibri"/>
              <a:buAutoNum type="arabicPeriod"/>
              <a:defRPr sz="700" b="0" i="0" u="none" strike="noStrike" cap="none">
                <a:solidFill>
                  <a:srgbClr val="999999"/>
                </a:solidFill>
                <a:latin typeface="Arial"/>
                <a:ea typeface="Arial"/>
                <a:cs typeface="Arial"/>
                <a:sym typeface="Arial"/>
              </a:defRPr>
            </a:lvl4pPr>
            <a:lvl5pPr marL="2285943" marR="0" lvl="4" indent="-273044" algn="l" rtl="0">
              <a:lnSpc>
                <a:spcPct val="90000"/>
              </a:lnSpc>
              <a:spcBef>
                <a:spcPts val="400"/>
              </a:spcBef>
              <a:spcAft>
                <a:spcPts val="0"/>
              </a:spcAft>
              <a:buClr>
                <a:srgbClr val="999999"/>
              </a:buClr>
              <a:buSzPts val="700"/>
              <a:buFont typeface="Calibri"/>
              <a:buAutoNum type="arabicPeriod"/>
              <a:defRPr sz="700" b="0" i="0" u="none" strike="noStrike" cap="none">
                <a:solidFill>
                  <a:srgbClr val="999999"/>
                </a:solidFill>
                <a:latin typeface="Arial"/>
                <a:ea typeface="Arial"/>
                <a:cs typeface="Arial"/>
                <a:sym typeface="Arial"/>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80" name="Google Shape;80;p20"/>
          <p:cNvPicPr preferRelativeResize="0"/>
          <p:nvPr/>
        </p:nvPicPr>
        <p:blipFill>
          <a:blip r:embed="rId2">
            <a:alphaModFix/>
          </a:blip>
          <a:stretch>
            <a:fillRect/>
          </a:stretch>
        </p:blipFill>
        <p:spPr>
          <a:xfrm>
            <a:off x="7396394" y="4614425"/>
            <a:ext cx="1690606" cy="452986"/>
          </a:xfrm>
          <a:prstGeom prst="rect">
            <a:avLst/>
          </a:prstGeom>
          <a:noFill/>
          <a:ln>
            <a:noFill/>
          </a:ln>
        </p:spPr>
      </p:pic>
    </p:spTree>
    <p:extLst>
      <p:ext uri="{BB962C8B-B14F-4D97-AF65-F5344CB8AC3E}">
        <p14:creationId xmlns:p14="http://schemas.microsoft.com/office/powerpoint/2010/main" val="4077498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4"/>
            <a:ext cx="2895600" cy="273844"/>
          </a:xfrm>
          <a:prstGeom prst="rect">
            <a:avLst/>
          </a:prstGeom>
        </p:spPr>
        <p:txBody>
          <a:bodyPr vert="horz" lIns="0" tIns="0" rIns="0" bIns="0" rtlCol="0" anchor="ctr" anchorCtr="0"/>
          <a:lstStyle>
            <a:lvl1pPr algn="l">
              <a:defRPr sz="700">
                <a:solidFill>
                  <a:srgbClr val="405972"/>
                </a:solidFill>
              </a:defRPr>
            </a:lvl1pPr>
          </a:lstStyle>
          <a:p>
            <a:endParaRPr lang="en-US" dirty="0"/>
          </a:p>
        </p:txBody>
      </p:sp>
      <p:sp>
        <p:nvSpPr>
          <p:cNvPr id="8" name="Slide Number Placeholder 5"/>
          <p:cNvSpPr>
            <a:spLocks noGrp="1"/>
          </p:cNvSpPr>
          <p:nvPr>
            <p:ph type="sldNum" sz="quarter" idx="4"/>
          </p:nvPr>
        </p:nvSpPr>
        <p:spPr>
          <a:xfrm>
            <a:off x="8153400" y="4767264"/>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4"/>
            <a:ext cx="2133600" cy="273844"/>
          </a:xfrm>
          <a:prstGeom prst="rect">
            <a:avLst/>
          </a:prstGeom>
        </p:spPr>
        <p:txBody>
          <a:bodyPr vert="horz" lIns="0" tIns="0" rIns="0" bIns="0" rtlCol="0" anchor="ctr" anchorCtr="0"/>
          <a:lstStyle>
            <a:lvl1pPr algn="l">
              <a:defRPr sz="700">
                <a:solidFill>
                  <a:srgbClr val="405972"/>
                </a:solidFill>
              </a:defRPr>
            </a:lvl1pPr>
          </a:lstStyle>
          <a:p>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457200" y="1198564"/>
            <a:ext cx="8229600" cy="1426031"/>
          </a:xfrm>
        </p:spPr>
        <p:txBody>
          <a:bodyPr numCol="1" spcCol="365760"/>
          <a:lstStyle>
            <a:lvl4pPr marL="401628" indent="-230183">
              <a:tabLst/>
              <a:defRPr/>
            </a:lvl4pPr>
            <a:lvl5pPr marL="576248" indent="-174621">
              <a:tabLst/>
              <a:defRPr/>
            </a:lvl5pPr>
            <a:lvl6pPr marL="803255" indent="-227007">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3939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a:extLst>
              <a:ext uri="{28A0092B-C50C-407E-A947-70E740481C1C}">
                <a14:useLocalDpi xmlns:a14="http://schemas.microsoft.com/office/drawing/2010/main" val="0"/>
              </a:ext>
            </a:extLst>
          </a:blip>
          <a:srcRect t="4115" r="1204" b="10442"/>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9050"/>
            <a:ext cx="9143998" cy="5148070"/>
          </a:xfrm>
          <a:prstGeom prst="rect">
            <a:avLst/>
          </a:prstGeom>
        </p:spPr>
      </p:pic>
      <p:pic>
        <p:nvPicPr>
          <p:cNvPr id="6" name="Picture 5" descr="Alternate_Shape_Oranc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438151"/>
            <a:ext cx="5317366" cy="4529114"/>
          </a:xfrm>
          <a:prstGeom prst="rect">
            <a:avLst/>
          </a:prstGeom>
        </p:spPr>
      </p:pic>
      <p:sp>
        <p:nvSpPr>
          <p:cNvPr id="2" name="Title 1"/>
          <p:cNvSpPr>
            <a:spLocks noGrp="1"/>
          </p:cNvSpPr>
          <p:nvPr>
            <p:ph type="ctrTitle" hasCustomPrompt="1"/>
          </p:nvPr>
        </p:nvSpPr>
        <p:spPr>
          <a:xfrm>
            <a:off x="685800" y="2123740"/>
            <a:ext cx="3505200" cy="1546064"/>
          </a:xfrm>
        </p:spPr>
        <p:txBody>
          <a:bodyPr wrap="square" lIns="0" tIns="0" rIns="0" bIns="0" numCol="1" anchor="b" anchorCtr="0">
            <a:spAutoFit/>
          </a:bodyPr>
          <a:lstStyle>
            <a:lvl1pPr>
              <a:lnSpc>
                <a:spcPts val="4000"/>
              </a:lnSpc>
              <a:defRPr sz="4000" b="0" i="0" baseline="0">
                <a:solidFill>
                  <a:schemeClr val="bg1"/>
                </a:solidFill>
                <a:latin typeface="Calibri"/>
                <a:cs typeface="Calibri"/>
              </a:defRPr>
            </a:lvl1pPr>
          </a:lstStyle>
          <a:p>
            <a:r>
              <a:rPr lang="en-US" dirty="0"/>
              <a:t>Capitalize all Words in </a:t>
            </a:r>
            <a:br>
              <a:rPr lang="en-US" dirty="0"/>
            </a:br>
            <a:r>
              <a:rPr lang="en-US" dirty="0"/>
              <a:t>Main Title</a:t>
            </a:r>
          </a:p>
        </p:txBody>
      </p:sp>
      <p:sp>
        <p:nvSpPr>
          <p:cNvPr id="14" name="TextBox 13"/>
          <p:cNvSpPr txBox="1"/>
          <p:nvPr userDrawn="1"/>
        </p:nvSpPr>
        <p:spPr>
          <a:xfrm>
            <a:off x="10433083" y="-361331"/>
            <a:ext cx="184731" cy="461665"/>
          </a:xfrm>
          <a:prstGeom prst="rect">
            <a:avLst/>
          </a:prstGeom>
          <a:noFill/>
        </p:spPr>
        <p:txBody>
          <a:bodyPr wrap="none" rtlCol="0">
            <a:spAutoFit/>
          </a:bodyPr>
          <a:lstStyle/>
          <a:p>
            <a:endParaRPr lang="en-US" sz="2400" dirty="0"/>
          </a:p>
        </p:txBody>
      </p:sp>
      <p:sp>
        <p:nvSpPr>
          <p:cNvPr id="31" name="Text Placeholder 29"/>
          <p:cNvSpPr>
            <a:spLocks noGrp="1"/>
          </p:cNvSpPr>
          <p:nvPr>
            <p:ph type="body" sz="quarter" idx="10" hasCustomPrompt="1"/>
          </p:nvPr>
        </p:nvSpPr>
        <p:spPr>
          <a:xfrm>
            <a:off x="609600" y="3710287"/>
            <a:ext cx="3733800" cy="218008"/>
          </a:xfrm>
          <a:prstGeom prst="rect">
            <a:avLst/>
          </a:prstGeom>
        </p:spPr>
        <p:txBody>
          <a:bodyPr anchor="t">
            <a:spAutoFit/>
          </a:bodyPr>
          <a:lstStyle>
            <a:lvl1pPr marL="0" indent="0">
              <a:buNone/>
              <a:defRPr sz="2400" b="0" i="0" baseline="0">
                <a:solidFill>
                  <a:schemeClr val="bg1"/>
                </a:solidFill>
                <a:latin typeface="Calibri"/>
                <a:cs typeface="Calibri"/>
              </a:defRPr>
            </a:lvl1pPr>
          </a:lstStyle>
          <a:p>
            <a:pPr lvl="0"/>
            <a:r>
              <a:rPr lang="en-US" dirty="0"/>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609600" y="4324350"/>
            <a:ext cx="1905000" cy="215444"/>
          </a:xfrm>
        </p:spPr>
        <p:txBody>
          <a:bodyPr/>
          <a:lstStyle>
            <a:lvl1pPr marL="0" marR="0" indent="0" algn="l" defTabSz="914378" rtl="0" eaLnBrk="1" fontAlgn="auto" latinLnBrk="0" hangingPunct="1">
              <a:lnSpc>
                <a:spcPct val="100000"/>
              </a:lnSpc>
              <a:spcBef>
                <a:spcPts val="600"/>
              </a:spcBef>
              <a:spcAft>
                <a:spcPts val="0"/>
              </a:spcAft>
              <a:buClrTx/>
              <a:buSzTx/>
              <a:buFont typeface="Arial" charset="0"/>
              <a:buNone/>
              <a:tabLst/>
              <a:defRPr sz="1400">
                <a:solidFill>
                  <a:schemeClr val="bg1"/>
                </a:solidFill>
              </a:defRPr>
            </a:lvl1pPr>
          </a:lstStyle>
          <a:p>
            <a:pPr lvl="0"/>
            <a:fld id="{6616885D-3816-4AFA-93F8-A71F7D363418}" type="datetime4">
              <a:rPr lang="en-US" smtClean="0"/>
              <a:t>July 10, 2019</a:t>
            </a:fld>
            <a:endParaRPr lang="en-US" dirty="0"/>
          </a:p>
        </p:txBody>
      </p:sp>
      <p:pic>
        <p:nvPicPr>
          <p:cNvPr id="16" name="Graphic 15">
            <a:extLst>
              <a:ext uri="{FF2B5EF4-FFF2-40B4-BE49-F238E27FC236}">
                <a16:creationId xmlns:a16="http://schemas.microsoft.com/office/drawing/2014/main" id="{AF4F6E22-DA01-42BD-B11E-236DFE861782}"/>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4871" y="285750"/>
            <a:ext cx="2350529" cy="812800"/>
          </a:xfrm>
          <a:prstGeom prst="rect">
            <a:avLst/>
          </a:prstGeom>
        </p:spPr>
      </p:pic>
    </p:spTree>
    <p:extLst>
      <p:ext uri="{BB962C8B-B14F-4D97-AF65-F5344CB8AC3E}">
        <p14:creationId xmlns:p14="http://schemas.microsoft.com/office/powerpoint/2010/main" val="230778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57200" y="643024"/>
            <a:ext cx="8153400" cy="359073"/>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420639" y="1143000"/>
            <a:ext cx="7733110" cy="218008"/>
          </a:xfrm>
        </p:spPr>
        <p:txBody>
          <a:bodyPr/>
          <a:lstStyle>
            <a:lvl1pPr>
              <a:defRPr/>
            </a:lvl1pPr>
          </a:lstStyle>
          <a:p>
            <a:pPr lvl="0"/>
            <a:r>
              <a:rPr lang="en-US" dirty="0"/>
              <a:t>See instructions on the left panel.</a:t>
            </a:r>
          </a:p>
        </p:txBody>
      </p:sp>
    </p:spTree>
    <p:extLst>
      <p:ext uri="{BB962C8B-B14F-4D97-AF65-F5344CB8AC3E}">
        <p14:creationId xmlns:p14="http://schemas.microsoft.com/office/powerpoint/2010/main" val="5695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32671" y="1809288"/>
            <a:ext cx="2278871" cy="218008"/>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2378766" y="1809288"/>
            <a:ext cx="2193235" cy="218008"/>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4682658" y="1809288"/>
            <a:ext cx="2237050" cy="218008"/>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457200" y="643024"/>
            <a:ext cx="7848600" cy="359073"/>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7030368" y="1809288"/>
            <a:ext cx="2111861" cy="218008"/>
          </a:xfrm>
          <a:prstGeom prst="rect">
            <a:avLst/>
          </a:prstGeom>
          <a:solidFill>
            <a:schemeClr val="bg1">
              <a:lumMod val="95000"/>
            </a:schemeClr>
          </a:solidFill>
        </p:spPr>
        <p:txBody>
          <a:bodyPr/>
          <a:lstStyle>
            <a:lvl1pPr algn="ctr">
              <a:defRPr sz="1600"/>
            </a:lvl1pPr>
          </a:lstStyle>
          <a:p>
            <a:r>
              <a:rPr lang="en-US" dirty="0"/>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420639" y="1146573"/>
            <a:ext cx="7885162" cy="218008"/>
          </a:xfrm>
        </p:spPr>
        <p:txBody>
          <a:bodyPr/>
          <a:lstStyle>
            <a:lvl1pPr>
              <a:defRPr/>
            </a:lvl1pPr>
          </a:lstStyle>
          <a:p>
            <a:pPr lvl="0"/>
            <a:r>
              <a:rPr lang="en-US" dirty="0"/>
              <a:t>See instructions on the left panel.</a:t>
            </a:r>
          </a:p>
        </p:txBody>
      </p:sp>
    </p:spTree>
    <p:extLst>
      <p:ext uri="{BB962C8B-B14F-4D97-AF65-F5344CB8AC3E}">
        <p14:creationId xmlns:p14="http://schemas.microsoft.com/office/powerpoint/2010/main" val="284748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7309" b="34707"/>
          <a:stretch/>
        </p:blipFill>
        <p:spPr>
          <a:xfrm>
            <a:off x="6973840" y="4552950"/>
            <a:ext cx="1331961" cy="325708"/>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4495801" y="0"/>
            <a:ext cx="4663309" cy="218008"/>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dirty="0"/>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457200" y="729751"/>
            <a:ext cx="5181600" cy="718145"/>
          </a:xfrm>
        </p:spPr>
        <p:txBody>
          <a:bodyPr/>
          <a:lstStyle>
            <a:lvl1pPr>
              <a:defRPr sz="3600"/>
            </a:lvl1pPr>
          </a:lstStyle>
          <a:p>
            <a:r>
              <a:rPr lang="en-US" dirty="0"/>
              <a:t>Title should not extend onto photo</a:t>
            </a:r>
          </a:p>
        </p:txBody>
      </p:sp>
      <p:sp>
        <p:nvSpPr>
          <p:cNvPr id="7" name="TextBox 6">
            <a:extLst>
              <a:ext uri="{FF2B5EF4-FFF2-40B4-BE49-F238E27FC236}">
                <a16:creationId xmlns:a16="http://schemas.microsoft.com/office/drawing/2014/main" id="{F28F9721-5F96-4FCD-95E4-83CA6100C4AF}"/>
              </a:ext>
            </a:extLst>
          </p:cNvPr>
          <p:cNvSpPr txBox="1"/>
          <p:nvPr userDrawn="1"/>
        </p:nvSpPr>
        <p:spPr>
          <a:xfrm>
            <a:off x="-4265661" y="541531"/>
            <a:ext cx="4114800" cy="3785652"/>
          </a:xfrm>
          <a:prstGeom prst="rect">
            <a:avLst/>
          </a:prstGeom>
          <a:noFill/>
          <a:ln w="57150">
            <a:solidFill>
              <a:schemeClr val="accent1"/>
            </a:solidFill>
          </a:ln>
        </p:spPr>
        <p:txBody>
          <a:bodyPr wrap="square" rtlCol="0">
            <a:spAutoFit/>
          </a:bodyPr>
          <a:lstStyle/>
          <a:p>
            <a:pPr marL="285743" lvl="0" indent="-285743">
              <a:buSzPct val="70000"/>
              <a:buFont typeface="Wingdings" panose="05000000000000000000" pitchFamily="2" charset="2"/>
              <a:buChar char="§"/>
            </a:pPr>
            <a:r>
              <a:rPr lang="en-US" sz="2400" dirty="0"/>
              <a:t>To use this layout, your image needs to fill both the height and width of the placeholder area as shown here </a:t>
            </a:r>
          </a:p>
          <a:p>
            <a:pPr marL="285743" lvl="0" indent="-285743">
              <a:buSzPct val="70000"/>
              <a:buFont typeface="Wingdings" panose="05000000000000000000" pitchFamily="2" charset="2"/>
              <a:buChar char="§"/>
            </a:pPr>
            <a:r>
              <a:rPr lang="en-US" sz="2400" dirty="0"/>
              <a:t>If it does not fill the area you should choose a different layout.</a:t>
            </a:r>
          </a:p>
          <a:p>
            <a:pPr marL="285743" lvl="0" indent="-285743">
              <a:buSzPct val="70000"/>
              <a:buFont typeface="Wingdings" panose="05000000000000000000" pitchFamily="2" charset="2"/>
              <a:buChar char="§"/>
            </a:pPr>
            <a:r>
              <a:rPr lang="en-US" sz="2400" dirty="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6D2FC7C2-5ABD-4667-BE7B-C27FEC6082B9}"/>
              </a:ext>
            </a:extLst>
          </p:cNvPr>
          <p:cNvSpPr>
            <a:spLocks noGrp="1"/>
          </p:cNvSpPr>
          <p:nvPr>
            <p:ph type="body" sz="quarter" idx="13" hasCustomPrompt="1"/>
          </p:nvPr>
        </p:nvSpPr>
        <p:spPr>
          <a:xfrm>
            <a:off x="420639" y="1543050"/>
            <a:ext cx="4038601" cy="218008"/>
          </a:xfrm>
        </p:spPr>
        <p:txBody>
          <a:bodyPr/>
          <a:lstStyle>
            <a:lvl1pPr>
              <a:defRPr/>
            </a:lvl1pPr>
          </a:lstStyle>
          <a:p>
            <a:pPr lvl="0"/>
            <a:r>
              <a:rPr lang="en-US" dirty="0"/>
              <a:t>See instructions on the left panel.</a:t>
            </a:r>
          </a:p>
        </p:txBody>
      </p:sp>
    </p:spTree>
    <p:extLst>
      <p:ext uri="{BB962C8B-B14F-4D97-AF65-F5344CB8AC3E}">
        <p14:creationId xmlns:p14="http://schemas.microsoft.com/office/powerpoint/2010/main" val="173633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58352FD1-C698-0A47-806D-EDC2385B4953}" type="datetime4">
              <a:rPr lang="en-US" smtClean="0"/>
              <a:t>October 1, 2020</a:t>
            </a:fld>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457200" y="1198563"/>
            <a:ext cx="8229600" cy="1370119"/>
          </a:xfrm>
        </p:spPr>
        <p:txBody>
          <a:bodyPr numCol="1" spcCol="365760"/>
          <a:lstStyle>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0962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457200" y="643024"/>
            <a:ext cx="8153400" cy="359073"/>
          </a:xfrm>
        </p:spPr>
        <p:txBody>
          <a:bodyPr numCol="1" anchor="t" anchorCtr="0"/>
          <a:lstStyle>
            <a:lvl1pPr>
              <a:defRPr sz="3600" b="0" i="0">
                <a:solidFill>
                  <a:schemeClr val="accent2"/>
                </a:solidFill>
                <a:latin typeface="Calibri" panose="020F0502020204030204" pitchFamily="34" charset="0"/>
                <a:cs typeface="Calibri" panose="020F0502020204030204" pitchFamily="34" charset="0"/>
              </a:defRPr>
            </a:lvl1pPr>
          </a:lstStyle>
          <a:p>
            <a:r>
              <a:rPr lang="en-US" dirty="0"/>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8189961" y="4629150"/>
            <a:ext cx="533400"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420639" y="4707153"/>
            <a:ext cx="4837162" cy="249508"/>
          </a:xfrm>
        </p:spPr>
        <p:txBody>
          <a:bodyPr>
            <a:normAutofit/>
          </a:bodyPr>
          <a:lstStyle>
            <a:lvl1pPr marL="0" marR="0" indent="0" algn="l" defTabSz="914378" rtl="0" eaLnBrk="1" fontAlgn="auto" latinLnBrk="0" hangingPunct="1">
              <a:lnSpc>
                <a:spcPct val="100000"/>
              </a:lnSpc>
              <a:spcBef>
                <a:spcPts val="0"/>
              </a:spcBef>
              <a:spcAft>
                <a:spcPts val="0"/>
              </a:spcAft>
              <a:buClrTx/>
              <a:buSzTx/>
              <a:buFontTx/>
              <a:buNone/>
              <a:tabLst/>
              <a:defRPr sz="800">
                <a:solidFill>
                  <a:schemeClr val="tx1"/>
                </a:solidFill>
              </a:defRPr>
            </a:lvl1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5334000" y="1200150"/>
            <a:ext cx="5257800" cy="2677656"/>
          </a:xfrm>
          <a:prstGeom prst="rect">
            <a:avLst/>
          </a:prstGeom>
          <a:noFill/>
          <a:ln w="57150">
            <a:solidFill>
              <a:schemeClr val="accent1"/>
            </a:solidFill>
          </a:ln>
        </p:spPr>
        <p:txBody>
          <a:bodyPr wrap="square" rtlCol="0">
            <a:spAutoFit/>
          </a:bodyPr>
          <a:lstStyle/>
          <a:p>
            <a:r>
              <a:rPr lang="en-US" sz="2400" b="1" dirty="0"/>
              <a:t>Please follow this bullet format</a:t>
            </a:r>
          </a:p>
          <a:p>
            <a:pPr marL="342892" lvl="1" indent="-342892">
              <a:buSzPct val="70000"/>
              <a:buFont typeface="Wingdings" panose="05000000000000000000" pitchFamily="2" charset="2"/>
              <a:buChar char="§"/>
            </a:pPr>
            <a:r>
              <a:rPr lang="en-US" sz="2400" dirty="0"/>
              <a:t>Bullets are all the same square shape</a:t>
            </a:r>
          </a:p>
          <a:p>
            <a:pPr marL="517512" lvl="2" indent="-342892">
              <a:buClrTx/>
              <a:buSzPct val="70000"/>
              <a:buFont typeface="Wingdings" panose="05000000000000000000" pitchFamily="2" charset="2"/>
              <a:buChar char="§"/>
            </a:pPr>
            <a:r>
              <a:rPr lang="en-US" sz="2400" dirty="0"/>
              <a:t>Capitalize first letter of first word, unless phrase contains a proper noun – capitalize proper nouns</a:t>
            </a:r>
          </a:p>
          <a:p>
            <a:pPr marL="517512" lvl="2" indent="-342892">
              <a:buClrTx/>
              <a:buSzPct val="70000"/>
              <a:buFont typeface="Wingdings" panose="05000000000000000000" pitchFamily="2" charset="2"/>
              <a:buChar char="§"/>
            </a:pPr>
            <a:r>
              <a:rPr lang="en-US" sz="2400" dirty="0"/>
              <a:t>Do not punctuate bulleted phrases</a:t>
            </a:r>
          </a:p>
          <a:p>
            <a:endParaRPr lang="en-US" sz="2400" dirty="0"/>
          </a:p>
        </p:txBody>
      </p:sp>
    </p:spTree>
    <p:extLst>
      <p:ext uri="{BB962C8B-B14F-4D97-AF65-F5344CB8AC3E}">
        <p14:creationId xmlns:p14="http://schemas.microsoft.com/office/powerpoint/2010/main" val="305740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533603"/>
            <a:ext cx="8229600" cy="359073"/>
          </a:xfrm>
        </p:spPr>
        <p:txBody>
          <a:bodyPr lIns="0" tIns="0" rIns="0" bIns="0"/>
          <a:lstStyle>
            <a:lvl1pPr>
              <a:defRPr sz="2383" b="0" i="0">
                <a:solidFill>
                  <a:srgbClr val="396B80"/>
                </a:solidFill>
                <a:latin typeface="Arial Narrow"/>
                <a:cs typeface="Arial Narrow"/>
              </a:defRPr>
            </a:lvl1pPr>
          </a:lstStyle>
          <a:p>
            <a:endParaRPr/>
          </a:p>
        </p:txBody>
      </p:sp>
      <p:sp>
        <p:nvSpPr>
          <p:cNvPr id="3" name="Holder 3"/>
          <p:cNvSpPr>
            <a:spLocks noGrp="1"/>
          </p:cNvSpPr>
          <p:nvPr>
            <p:ph type="body" idx="1"/>
          </p:nvPr>
        </p:nvSpPr>
        <p:spPr>
          <a:xfrm>
            <a:off x="457200" y="1200150"/>
            <a:ext cx="8229600" cy="218008"/>
          </a:xfr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10/1/2020</a:t>
            </a:fld>
            <a:endParaRPr lang="en-US"/>
          </a:p>
        </p:txBody>
      </p:sp>
      <p:sp>
        <p:nvSpPr>
          <p:cNvPr id="6" name="Holder 6"/>
          <p:cNvSpPr>
            <a:spLocks noGrp="1"/>
          </p:cNvSpPr>
          <p:nvPr>
            <p:ph type="sldNum" sz="quarter" idx="7"/>
          </p:nvPr>
        </p:nvSpPr>
        <p:spPr/>
        <p:txBody>
          <a:bodyPr lIns="0" tIns="0" rIns="0" bIns="0"/>
          <a:lstStyle>
            <a:lvl1pPr>
              <a:defRPr sz="662" b="0" i="0">
                <a:solidFill>
                  <a:schemeClr val="tx1"/>
                </a:solidFill>
                <a:latin typeface="Calibri"/>
                <a:cs typeface="Calibri"/>
              </a:defRPr>
            </a:lvl1pPr>
          </a:lstStyle>
          <a:p>
            <a:pPr marL="16810">
              <a:spcBef>
                <a:spcPts val="135"/>
              </a:spcBef>
            </a:pPr>
            <a:fld id="{81D60167-4931-47E6-BA6A-407CBD079E47}" type="slidenum">
              <a:rPr lang="en-US" spc="-3" smtClean="0"/>
              <a:pPr marL="16810">
                <a:spcBef>
                  <a:spcPts val="135"/>
                </a:spcBef>
              </a:pPr>
              <a:t>‹#›</a:t>
            </a:fld>
            <a:endParaRPr lang="en-US" spc="-3" dirty="0"/>
          </a:p>
        </p:txBody>
      </p:sp>
    </p:spTree>
    <p:extLst>
      <p:ext uri="{BB962C8B-B14F-4D97-AF65-F5344CB8AC3E}">
        <p14:creationId xmlns:p14="http://schemas.microsoft.com/office/powerpoint/2010/main" val="2783819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_HP_1">
    <p:spTree>
      <p:nvGrpSpPr>
        <p:cNvPr id="1" name=""/>
        <p:cNvGrpSpPr/>
        <p:nvPr/>
      </p:nvGrpSpPr>
      <p:grpSpPr>
        <a:xfrm>
          <a:off x="0" y="0"/>
          <a:ext cx="0" cy="0"/>
          <a:chOff x="0" y="0"/>
          <a:chExt cx="0" cy="0"/>
        </a:xfrm>
      </p:grpSpPr>
      <p:pic>
        <p:nvPicPr>
          <p:cNvPr id="11" name="Picture 10" descr="18858-OE-2019-PowerPoint-template-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Insurance meets</a:t>
            </a:r>
            <a:br>
              <a:rPr lang="en-US" dirty="0"/>
            </a:br>
            <a:r>
              <a:rPr lang="en-US" dirty="0"/>
              <a:t>assurance</a:t>
            </a:r>
          </a:p>
        </p:txBody>
      </p:sp>
      <p:sp>
        <p:nvSpPr>
          <p:cNvPr id="3" name="Subtitle 2"/>
          <p:cNvSpPr>
            <a:spLocks noGrp="1"/>
          </p:cNvSpPr>
          <p:nvPr>
            <p:ph type="subTitle" idx="1" hasCustomPrompt="1"/>
          </p:nvPr>
        </p:nvSpPr>
        <p:spPr>
          <a:xfrm>
            <a:off x="457201" y="2770276"/>
            <a:ext cx="5489817" cy="1949891"/>
          </a:xfrm>
        </p:spPr>
        <p:txBody>
          <a:bodyPr>
            <a:normAutofit/>
          </a:bodyPr>
          <a:lstStyle>
            <a:lvl1pPr marL="0" indent="0" algn="l">
              <a:buNone/>
              <a:defRPr lang="en-US" sz="1500" b="1" i="0" u="none" strike="noStrike" baseline="0" smtClean="0">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HEALTH PLAN TO BE SURE ABOUT</a:t>
            </a:r>
          </a:p>
        </p:txBody>
      </p:sp>
      <p:pic>
        <p:nvPicPr>
          <p:cNvPr id="8" name="Picture 7" descr="HP-1H-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242791"/>
            <a:ext cx="3083053" cy="423841"/>
          </a:xfrm>
          <a:prstGeom prst="rect">
            <a:avLst/>
          </a:prstGeom>
        </p:spPr>
      </p:pic>
      <p:cxnSp>
        <p:nvCxnSpPr>
          <p:cNvPr id="22" name="Straight Connector 21"/>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3734763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_HP_2">
    <p:spTree>
      <p:nvGrpSpPr>
        <p:cNvPr id="1" name=""/>
        <p:cNvGrpSpPr/>
        <p:nvPr/>
      </p:nvGrpSpPr>
      <p:grpSpPr>
        <a:xfrm>
          <a:off x="0" y="0"/>
          <a:ext cx="0" cy="0"/>
          <a:chOff x="0" y="0"/>
          <a:chExt cx="0" cy="0"/>
        </a:xfrm>
      </p:grpSpPr>
      <p:pic>
        <p:nvPicPr>
          <p:cNvPr id="7" name="Picture 6" descr="18858-OE-2019-PowerPoint-template-R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baseline="0">
                <a:solidFill>
                  <a:schemeClr val="bg1"/>
                </a:solidFill>
              </a:defRPr>
            </a:lvl1pPr>
          </a:lstStyle>
          <a:p>
            <a:r>
              <a:rPr lang="en-US" dirty="0"/>
              <a:t>A health plan to feel good about</a:t>
            </a:r>
          </a:p>
        </p:txBody>
      </p:sp>
      <p:pic>
        <p:nvPicPr>
          <p:cNvPr id="8" name="Picture 7" descr="HP-1H-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242791"/>
            <a:ext cx="3083053" cy="423841"/>
          </a:xfrm>
          <a:prstGeom prst="rect">
            <a:avLst/>
          </a:prstGeom>
        </p:spPr>
      </p:pic>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A23F9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3" name="Straight Connector 12"/>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292516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_HP_3">
    <p:spTree>
      <p:nvGrpSpPr>
        <p:cNvPr id="1" name=""/>
        <p:cNvGrpSpPr/>
        <p:nvPr/>
      </p:nvGrpSpPr>
      <p:grpSpPr>
        <a:xfrm>
          <a:off x="0" y="0"/>
          <a:ext cx="0" cy="0"/>
          <a:chOff x="0" y="0"/>
          <a:chExt cx="0" cy="0"/>
        </a:xfrm>
      </p:grpSpPr>
      <p:pic>
        <p:nvPicPr>
          <p:cNvPr id="3" name="Picture 2" descr="18858-OE-2019-PowerPoint-template-R1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Smiling year to year</a:t>
            </a:r>
          </a:p>
        </p:txBody>
      </p:sp>
      <p:pic>
        <p:nvPicPr>
          <p:cNvPr id="8" name="Picture 7" descr="HP-1H-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1" y="242791"/>
            <a:ext cx="3083053" cy="423841"/>
          </a:xfrm>
          <a:prstGeom prst="rect">
            <a:avLst/>
          </a:prstGeom>
        </p:spPr>
      </p:pic>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baseline="0">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DENTAL PLAN TO FEEL GOOD ABOUT</a:t>
            </a:r>
          </a:p>
        </p:txBody>
      </p:sp>
      <p:cxnSp>
        <p:nvCxnSpPr>
          <p:cNvPr id="13" name="Straight Connector 12"/>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361394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HPUPH_1">
    <p:spTree>
      <p:nvGrpSpPr>
        <p:cNvPr id="1" name=""/>
        <p:cNvGrpSpPr/>
        <p:nvPr/>
      </p:nvGrpSpPr>
      <p:grpSpPr>
        <a:xfrm>
          <a:off x="0" y="0"/>
          <a:ext cx="0" cy="0"/>
          <a:chOff x="0" y="0"/>
          <a:chExt cx="0" cy="0"/>
        </a:xfrm>
      </p:grpSpPr>
      <p:pic>
        <p:nvPicPr>
          <p:cNvPr id="11" name="Picture 10" descr="18858-OE-2019-PowerPoint-template-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Insurance meets</a:t>
            </a:r>
            <a:br>
              <a:rPr lang="en-US" dirty="0"/>
            </a:br>
            <a:r>
              <a:rPr lang="en-US" dirty="0"/>
              <a:t>assurance</a:t>
            </a:r>
          </a:p>
        </p:txBody>
      </p:sp>
      <p:sp>
        <p:nvSpPr>
          <p:cNvPr id="3"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HEALTH PLAN TO BE SURE ABOUT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713" y="242791"/>
            <a:ext cx="2922029" cy="423841"/>
          </a:xfrm>
          <a:prstGeom prst="rect">
            <a:avLst/>
          </a:prstGeom>
        </p:spPr>
      </p:pic>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cxnSp>
        <p:nvCxnSpPr>
          <p:cNvPr id="22" name="Straight Connector 21"/>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1187166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_HPUPH_2">
    <p:spTree>
      <p:nvGrpSpPr>
        <p:cNvPr id="1" name=""/>
        <p:cNvGrpSpPr/>
        <p:nvPr/>
      </p:nvGrpSpPr>
      <p:grpSpPr>
        <a:xfrm>
          <a:off x="0" y="0"/>
          <a:ext cx="0" cy="0"/>
          <a:chOff x="0" y="0"/>
          <a:chExt cx="0" cy="0"/>
        </a:xfrm>
      </p:grpSpPr>
      <p:pic>
        <p:nvPicPr>
          <p:cNvPr id="7" name="Picture 6" descr="18858-OE-2019-PowerPoint-template-R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A health plan to feel good about</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A23F9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3" name="Straight Connector 12"/>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713" y="242791"/>
            <a:ext cx="2922029" cy="423841"/>
          </a:xfrm>
          <a:prstGeom prst="rect">
            <a:avLst/>
          </a:prstGeom>
        </p:spPr>
      </p:pic>
      <p:sp>
        <p:nvSpPr>
          <p:cNvPr id="16"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1558808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_HPUPH_3">
    <p:spTree>
      <p:nvGrpSpPr>
        <p:cNvPr id="1" name=""/>
        <p:cNvGrpSpPr/>
        <p:nvPr/>
      </p:nvGrpSpPr>
      <p:grpSpPr>
        <a:xfrm>
          <a:off x="0" y="0"/>
          <a:ext cx="0" cy="0"/>
          <a:chOff x="0" y="0"/>
          <a:chExt cx="0" cy="0"/>
        </a:xfrm>
      </p:grpSpPr>
      <p:pic>
        <p:nvPicPr>
          <p:cNvPr id="3" name="Picture 2" descr="18858-OE-2019-PowerPoint-template-R1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Smiling year to year</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DENTAL PLAN TO FEEL GOOD ABOUT</a:t>
            </a:r>
          </a:p>
        </p:txBody>
      </p:sp>
      <p:cxnSp>
        <p:nvCxnSpPr>
          <p:cNvPr id="13" name="Straight Connector 12"/>
          <p:cNvCxnSpPr/>
          <p:nvPr userDrawn="1"/>
        </p:nvCxnSpPr>
        <p:spPr>
          <a:xfrm flipV="1">
            <a:off x="3814233"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7713" y="242791"/>
            <a:ext cx="2922029" cy="423841"/>
          </a:xfrm>
          <a:prstGeom prst="rect">
            <a:avLst/>
          </a:prstGeom>
        </p:spPr>
      </p:pic>
      <p:sp>
        <p:nvSpPr>
          <p:cNvPr id="16" name="Text Placeholder 13"/>
          <p:cNvSpPr>
            <a:spLocks noGrp="1"/>
          </p:cNvSpPr>
          <p:nvPr>
            <p:ph type="body" sz="quarter" idx="12" hasCustomPrompt="1"/>
          </p:nvPr>
        </p:nvSpPr>
        <p:spPr>
          <a:xfrm>
            <a:off x="4023331"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1280389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Robin_1">
    <p:spTree>
      <p:nvGrpSpPr>
        <p:cNvPr id="1" name=""/>
        <p:cNvGrpSpPr/>
        <p:nvPr/>
      </p:nvGrpSpPr>
      <p:grpSpPr>
        <a:xfrm>
          <a:off x="0" y="0"/>
          <a:ext cx="0" cy="0"/>
          <a:chOff x="0" y="0"/>
          <a:chExt cx="0" cy="0"/>
        </a:xfrm>
      </p:grpSpPr>
      <p:pic>
        <p:nvPicPr>
          <p:cNvPr id="11" name="Picture 10" descr="18858-OE-2019-PowerPoint-template-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Insurance meets</a:t>
            </a:r>
            <a:br>
              <a:rPr lang="en-US" dirty="0"/>
            </a:br>
            <a:r>
              <a:rPr lang="en-US" dirty="0"/>
              <a:t>assurance</a:t>
            </a:r>
          </a:p>
        </p:txBody>
      </p:sp>
      <p:sp>
        <p:nvSpPr>
          <p:cNvPr id="3"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HEALTH PLAN TO BE SURE ABOUT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993" y="120054"/>
            <a:ext cx="2065283" cy="630425"/>
          </a:xfrm>
          <a:prstGeom prst="rect">
            <a:avLst/>
          </a:prstGeom>
        </p:spPr>
      </p:pic>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cxnSp>
        <p:nvCxnSpPr>
          <p:cNvPr id="22" name="Straight Connector 21"/>
          <p:cNvCxnSpPr/>
          <p:nvPr userDrawn="1"/>
        </p:nvCxnSpPr>
        <p:spPr>
          <a:xfrm flipV="1">
            <a:off x="2935227"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3"/>
          <p:cNvSpPr>
            <a:spLocks noGrp="1"/>
          </p:cNvSpPr>
          <p:nvPr>
            <p:ph type="body" sz="quarter" idx="12" hasCustomPrompt="1"/>
          </p:nvPr>
        </p:nvSpPr>
        <p:spPr>
          <a:xfrm>
            <a:off x="3202108"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2316872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Robin_2">
    <p:spTree>
      <p:nvGrpSpPr>
        <p:cNvPr id="1" name=""/>
        <p:cNvGrpSpPr/>
        <p:nvPr/>
      </p:nvGrpSpPr>
      <p:grpSpPr>
        <a:xfrm>
          <a:off x="0" y="0"/>
          <a:ext cx="0" cy="0"/>
          <a:chOff x="0" y="0"/>
          <a:chExt cx="0" cy="0"/>
        </a:xfrm>
      </p:grpSpPr>
      <p:pic>
        <p:nvPicPr>
          <p:cNvPr id="7" name="Picture 6" descr="18858-OE-2019-PowerPoint-template-R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A health plan to feel good about</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lang="en-US" sz="1500" b="1" kern="1200" dirty="0" smtClean="0">
                <a:solidFill>
                  <a:srgbClr val="A23F97"/>
                </a:solidFill>
                <a:latin typeface="Arial"/>
                <a:ea typeface="+mn-ea"/>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993" y="120054"/>
            <a:ext cx="2065283" cy="630425"/>
          </a:xfrm>
          <a:prstGeom prst="rect">
            <a:avLst/>
          </a:prstGeom>
        </p:spPr>
      </p:pic>
      <p:cxnSp>
        <p:nvCxnSpPr>
          <p:cNvPr id="16" name="Straight Connector 15"/>
          <p:cNvCxnSpPr/>
          <p:nvPr userDrawn="1"/>
        </p:nvCxnSpPr>
        <p:spPr>
          <a:xfrm flipV="1">
            <a:off x="2935227"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3"/>
          <p:cNvSpPr>
            <a:spLocks noGrp="1"/>
          </p:cNvSpPr>
          <p:nvPr>
            <p:ph type="body" sz="quarter" idx="12" hasCustomPrompt="1"/>
          </p:nvPr>
        </p:nvSpPr>
        <p:spPr>
          <a:xfrm>
            <a:off x="3202108"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145029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col. text box">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9"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12"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FE706025-2C06-6C40-8694-B87F3EBD6671}" type="datetime4">
              <a:rPr lang="en-US" smtClean="0"/>
              <a:t>October 1, 2020</a:t>
            </a:fld>
            <a:endParaRPr lang="en-US" dirty="0"/>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7" name="Text Placeholder 4"/>
          <p:cNvSpPr>
            <a:spLocks noGrp="1"/>
          </p:cNvSpPr>
          <p:nvPr>
            <p:ph type="body" sz="quarter" idx="16"/>
          </p:nvPr>
        </p:nvSpPr>
        <p:spPr>
          <a:xfrm>
            <a:off x="457200" y="1198563"/>
            <a:ext cx="8229600" cy="2897187"/>
          </a:xfrm>
        </p:spPr>
        <p:txBody>
          <a:bodyPr numCol="2" spcCol="365760"/>
          <a:lstStyle>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Robin_3">
    <p:spTree>
      <p:nvGrpSpPr>
        <p:cNvPr id="1" name=""/>
        <p:cNvGrpSpPr/>
        <p:nvPr/>
      </p:nvGrpSpPr>
      <p:grpSpPr>
        <a:xfrm>
          <a:off x="0" y="0"/>
          <a:ext cx="0" cy="0"/>
          <a:chOff x="0" y="0"/>
          <a:chExt cx="0" cy="0"/>
        </a:xfrm>
      </p:grpSpPr>
      <p:pic>
        <p:nvPicPr>
          <p:cNvPr id="3" name="Picture 2" descr="18858-OE-2019-PowerPoint-template-R1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57201" y="1453445"/>
            <a:ext cx="5489817" cy="1102519"/>
          </a:xfrm>
        </p:spPr>
        <p:txBody>
          <a:bodyPr>
            <a:normAutofit/>
          </a:bodyPr>
          <a:lstStyle>
            <a:lvl1pPr algn="l">
              <a:defRPr sz="3000">
                <a:solidFill>
                  <a:schemeClr val="bg1"/>
                </a:solidFill>
              </a:defRPr>
            </a:lvl1pPr>
          </a:lstStyle>
          <a:p>
            <a:r>
              <a:rPr lang="en-US" dirty="0"/>
              <a:t>Smiling year to year</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A DENTAL PLAN TO FEEL GOOD ABOUT</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993" y="120054"/>
            <a:ext cx="2065283" cy="630425"/>
          </a:xfrm>
          <a:prstGeom prst="rect">
            <a:avLst/>
          </a:prstGeom>
        </p:spPr>
      </p:pic>
      <p:cxnSp>
        <p:nvCxnSpPr>
          <p:cNvPr id="16" name="Straight Connector 15"/>
          <p:cNvCxnSpPr/>
          <p:nvPr userDrawn="1"/>
        </p:nvCxnSpPr>
        <p:spPr>
          <a:xfrm flipV="1">
            <a:off x="2935227" y="333773"/>
            <a:ext cx="0" cy="27055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2" hasCustomPrompt="1"/>
          </p:nvPr>
        </p:nvSpPr>
        <p:spPr>
          <a:xfrm>
            <a:off x="3202108" y="323732"/>
            <a:ext cx="4754880" cy="342900"/>
          </a:xfrm>
        </p:spPr>
        <p:txBody>
          <a:bodyPr>
            <a:normAutofit/>
          </a:bodyPr>
          <a:lstStyle>
            <a:lvl1pPr marL="0" indent="0">
              <a:buNone/>
              <a:defRPr sz="1350" b="1"/>
            </a:lvl1pPr>
          </a:lstStyle>
          <a:p>
            <a:pPr lvl="0"/>
            <a:r>
              <a:rPr lang="en-US" dirty="0"/>
              <a:t>2019 Open Enrollment</a:t>
            </a:r>
          </a:p>
        </p:txBody>
      </p:sp>
    </p:spTree>
    <p:extLst>
      <p:ext uri="{BB962C8B-B14F-4D97-AF65-F5344CB8AC3E}">
        <p14:creationId xmlns:p14="http://schemas.microsoft.com/office/powerpoint/2010/main" val="565194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_blank_1">
    <p:spTree>
      <p:nvGrpSpPr>
        <p:cNvPr id="1" name=""/>
        <p:cNvGrpSpPr/>
        <p:nvPr/>
      </p:nvGrpSpPr>
      <p:grpSpPr>
        <a:xfrm>
          <a:off x="0" y="0"/>
          <a:ext cx="0" cy="0"/>
          <a:chOff x="0" y="0"/>
          <a:chExt cx="0" cy="0"/>
        </a:xfrm>
      </p:grpSpPr>
      <p:pic>
        <p:nvPicPr>
          <p:cNvPr id="11" name="Picture 10" descr="18858-OE-2019-PowerPoint-template-R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1" y="1453445"/>
            <a:ext cx="5489817" cy="1102519"/>
          </a:xfrm>
        </p:spPr>
        <p:txBody>
          <a:bodyPr>
            <a:normAutofit/>
          </a:bodyPr>
          <a:lstStyle>
            <a:lvl1pPr algn="l">
              <a:defRPr sz="30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313120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_blank_2">
    <p:spTree>
      <p:nvGrpSpPr>
        <p:cNvPr id="1" name=""/>
        <p:cNvGrpSpPr/>
        <p:nvPr/>
      </p:nvGrpSpPr>
      <p:grpSpPr>
        <a:xfrm>
          <a:off x="0" y="0"/>
          <a:ext cx="0" cy="0"/>
          <a:chOff x="0" y="0"/>
          <a:chExt cx="0" cy="0"/>
        </a:xfrm>
      </p:grpSpPr>
      <p:pic>
        <p:nvPicPr>
          <p:cNvPr id="7" name="Picture 6" descr="18858-OE-2019-PowerPoint-template-R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1" y="1453445"/>
            <a:ext cx="5489817" cy="1102519"/>
          </a:xfrm>
        </p:spPr>
        <p:txBody>
          <a:bodyPr>
            <a:normAutofit/>
          </a:bodyPr>
          <a:lstStyle>
            <a:lvl1pPr algn="l">
              <a:defRPr sz="3000">
                <a:solidFill>
                  <a:schemeClr val="bg1"/>
                </a:solidFill>
              </a:defRPr>
            </a:lvl1pPr>
          </a:lstStyle>
          <a:p>
            <a:r>
              <a:rPr lang="en-US" dirty="0"/>
              <a:t>Click to edit Master title style</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A23F9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59858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_blank_3">
    <p:spTree>
      <p:nvGrpSpPr>
        <p:cNvPr id="1" name=""/>
        <p:cNvGrpSpPr/>
        <p:nvPr/>
      </p:nvGrpSpPr>
      <p:grpSpPr>
        <a:xfrm>
          <a:off x="0" y="0"/>
          <a:ext cx="0" cy="0"/>
          <a:chOff x="0" y="0"/>
          <a:chExt cx="0" cy="0"/>
        </a:xfrm>
      </p:grpSpPr>
      <p:pic>
        <p:nvPicPr>
          <p:cNvPr id="3" name="Picture 2" descr="18858-OE-2019-PowerPoint-template-R19.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57201" y="1453445"/>
            <a:ext cx="5489817" cy="1102519"/>
          </a:xfrm>
        </p:spPr>
        <p:txBody>
          <a:bodyPr>
            <a:normAutofit/>
          </a:bodyPr>
          <a:lstStyle>
            <a:lvl1pPr algn="l">
              <a:defRPr sz="3000">
                <a:solidFill>
                  <a:schemeClr val="bg1"/>
                </a:solidFill>
              </a:defRPr>
            </a:lvl1pPr>
          </a:lstStyle>
          <a:p>
            <a:r>
              <a:rPr lang="en-US" dirty="0"/>
              <a:t>Click to edit Master title style</a:t>
            </a:r>
          </a:p>
        </p:txBody>
      </p:sp>
      <p:sp>
        <p:nvSpPr>
          <p:cNvPr id="9" name="TextBox 8"/>
          <p:cNvSpPr txBox="1"/>
          <p:nvPr userDrawn="1"/>
        </p:nvSpPr>
        <p:spPr>
          <a:xfrm>
            <a:off x="9680223" y="1453444"/>
            <a:ext cx="184731" cy="300082"/>
          </a:xfrm>
          <a:prstGeom prst="rect">
            <a:avLst/>
          </a:prstGeom>
          <a:noFill/>
        </p:spPr>
        <p:txBody>
          <a:bodyPr wrap="none" rtlCol="0">
            <a:spAutoFit/>
          </a:bodyPr>
          <a:lstStyle/>
          <a:p>
            <a:endParaRPr lang="en-US" sz="1350" dirty="0"/>
          </a:p>
        </p:txBody>
      </p:sp>
      <p:sp>
        <p:nvSpPr>
          <p:cNvPr id="10" name="TextBox 9"/>
          <p:cNvSpPr txBox="1"/>
          <p:nvPr userDrawn="1"/>
        </p:nvSpPr>
        <p:spPr>
          <a:xfrm>
            <a:off x="9633186" y="825500"/>
            <a:ext cx="184731" cy="300082"/>
          </a:xfrm>
          <a:prstGeom prst="rect">
            <a:avLst/>
          </a:prstGeom>
          <a:noFill/>
        </p:spPr>
        <p:txBody>
          <a:bodyPr wrap="none" rtlCol="0">
            <a:spAutoFit/>
          </a:bodyPr>
          <a:lstStyle/>
          <a:p>
            <a:endParaRPr lang="en-US" sz="1350" dirty="0"/>
          </a:p>
        </p:txBody>
      </p:sp>
      <p:sp>
        <p:nvSpPr>
          <p:cNvPr id="12" name="Subtitle 2"/>
          <p:cNvSpPr>
            <a:spLocks noGrp="1"/>
          </p:cNvSpPr>
          <p:nvPr>
            <p:ph type="subTitle" idx="1" hasCustomPrompt="1"/>
          </p:nvPr>
        </p:nvSpPr>
        <p:spPr>
          <a:xfrm>
            <a:off x="457201" y="2770276"/>
            <a:ext cx="5489817" cy="1949891"/>
          </a:xfrm>
        </p:spPr>
        <p:txBody>
          <a:bodyPr>
            <a:normAutofit/>
          </a:bodyPr>
          <a:lstStyle>
            <a:lvl1pPr marL="0" indent="0" algn="l">
              <a:buNone/>
              <a:defRPr sz="1500" b="1">
                <a:solidFill>
                  <a:srgbClr val="35C2DC"/>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1911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nifesto">
    <p:spTree>
      <p:nvGrpSpPr>
        <p:cNvPr id="1" name=""/>
        <p:cNvGrpSpPr/>
        <p:nvPr/>
      </p:nvGrpSpPr>
      <p:grpSpPr>
        <a:xfrm>
          <a:off x="0" y="0"/>
          <a:ext cx="0" cy="0"/>
          <a:chOff x="0" y="0"/>
          <a:chExt cx="0" cy="0"/>
        </a:xfrm>
      </p:grpSpPr>
      <p:pic>
        <p:nvPicPr>
          <p:cNvPr id="3" name="Picture 2" descr="18858-OE-2019-PowerPoint-template-R1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6710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_no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295274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Casey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540511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Christina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049613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_Ciara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810382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_Dan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86412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8" name="Picture 7" descr="GettyImages-sb10066490z-00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 t="11826" r="2430" b="5856"/>
          <a:stretch/>
        </p:blipFill>
        <p:spPr>
          <a:xfrm>
            <a:off x="-6000" y="6993"/>
            <a:ext cx="9147106" cy="5143500"/>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30741" t="22222" r="20370" b="12593"/>
          <a:stretch/>
        </p:blipFill>
        <p:spPr>
          <a:xfrm>
            <a:off x="56908" y="-44129"/>
            <a:ext cx="5384157" cy="4645155"/>
          </a:xfrm>
          <a:prstGeom prst="rect">
            <a:avLst/>
          </a:prstGeom>
        </p:spPr>
      </p:pic>
      <p:sp>
        <p:nvSpPr>
          <p:cNvPr id="22"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23"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Jamie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661425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Jenna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527938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Lauren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3457456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Lori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5035603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Marissa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559909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Nathan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4065228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_Rebecca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316855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_Renae 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754045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Balqisa 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3684514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Jill 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310942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 t="6907" r="883" b="4276"/>
          <a:stretch/>
        </p:blipFill>
        <p:spPr>
          <a:xfrm>
            <a:off x="0" y="0"/>
            <a:ext cx="9144000" cy="5143500"/>
          </a:xfrm>
          <a:prstGeom prst="rect">
            <a:avLst/>
          </a:prstGeom>
        </p:spPr>
      </p:pic>
      <p:pic>
        <p:nvPicPr>
          <p:cNvPr id="5" name="Picture 4" descr="Divider_Slide_Page_Community_Shape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34354"/>
            <a:ext cx="6172200" cy="3785196"/>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_Rachel R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278893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_Annie Rx">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179046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Karan Rx">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3423250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Madelyn Rx">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4072117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Julie Nurs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37813130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Sarah Coach">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2455544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_David Dentis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6045200" cy="857250"/>
          </a:xfrm>
        </p:spPr>
        <p:txBody>
          <a:bodyPr>
            <a:normAutofit/>
          </a:bodyPr>
          <a:lstStyle>
            <a:lvl1pPr>
              <a:defRPr sz="3000"/>
            </a:lvl1pPr>
          </a:lstStyle>
          <a:p>
            <a:r>
              <a:rPr lang="en-US" dirty="0"/>
              <a:t>Click to edit title style</a:t>
            </a:r>
          </a:p>
        </p:txBody>
      </p:sp>
      <p:sp>
        <p:nvSpPr>
          <p:cNvPr id="3" name="Content Placeholder 2"/>
          <p:cNvSpPr>
            <a:spLocks noGrp="1"/>
          </p:cNvSpPr>
          <p:nvPr>
            <p:ph sz="half" idx="1" hasCustomPrompt="1"/>
          </p:nvPr>
        </p:nvSpPr>
        <p:spPr>
          <a:xfrm>
            <a:off x="457200" y="1200151"/>
            <a:ext cx="60452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4"/>
          <p:cNvSpPr>
            <a:spLocks noGrp="1"/>
          </p:cNvSpPr>
          <p:nvPr>
            <p:ph type="body" sz="quarter" idx="11"/>
          </p:nvPr>
        </p:nvSpPr>
        <p:spPr>
          <a:xfrm>
            <a:off x="7236916" y="1641688"/>
            <a:ext cx="1704850" cy="2842022"/>
          </a:xfrm>
        </p:spPr>
        <p:txBody>
          <a:bodyPr>
            <a:normAutofit/>
          </a:bodyPr>
          <a:lstStyle>
            <a:lvl1pPr marL="0" indent="0">
              <a:buNone/>
              <a:defRPr sz="1125" b="0" i="0">
                <a:solidFill>
                  <a:schemeClr val="tx1">
                    <a:lumMod val="50000"/>
                    <a:lumOff val="50000"/>
                  </a:schemeClr>
                </a:solidFill>
                <a:latin typeface="Rockwell"/>
                <a:cs typeface="Rockwell"/>
              </a:defRPr>
            </a:lvl1pPr>
          </a:lstStyle>
          <a:p>
            <a:pPr lvl="0"/>
            <a:r>
              <a:rPr lang="en-US" dirty="0"/>
              <a:t>Click to edit Master text style</a:t>
            </a:r>
          </a:p>
        </p:txBody>
      </p:sp>
      <p:pic>
        <p:nvPicPr>
          <p:cNvPr id="12" name="Picture 11" descr="HP-logomark-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16123989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arisa">
    <p:spTree>
      <p:nvGrpSpPr>
        <p:cNvPr id="1" name=""/>
        <p:cNvGrpSpPr/>
        <p:nvPr/>
      </p:nvGrpSpPr>
      <p:grpSpPr>
        <a:xfrm>
          <a:off x="0" y="0"/>
          <a:ext cx="0" cy="0"/>
          <a:chOff x="0" y="0"/>
          <a:chExt cx="0" cy="0"/>
        </a:xfrm>
      </p:grpSpPr>
      <p:pic>
        <p:nvPicPr>
          <p:cNvPr id="2" name="Picture 1" descr="16149_OE 2018 PowerPoint template_RD229.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7"/>
          <p:cNvSpPr>
            <a:spLocks noGrp="1"/>
          </p:cNvSpPr>
          <p:nvPr>
            <p:ph type="body" sz="quarter" idx="10" hasCustomPrompt="1"/>
          </p:nvPr>
        </p:nvSpPr>
        <p:spPr>
          <a:xfrm>
            <a:off x="588210" y="458218"/>
            <a:ext cx="6046121" cy="641441"/>
          </a:xfrm>
          <a:prstGeom prst="rect">
            <a:avLst/>
          </a:prstGeom>
        </p:spPr>
        <p:txBody>
          <a:bodyPr vert="horz"/>
          <a:lstStyle>
            <a:lvl1pPr marL="0" indent="0">
              <a:buFontTx/>
              <a:buNone/>
              <a:defRPr sz="3000">
                <a:solidFill>
                  <a:srgbClr val="3365A2"/>
                </a:solidFill>
                <a:latin typeface="Rockwell"/>
                <a:cs typeface="Rockwell"/>
              </a:defRPr>
            </a:lvl1pPr>
          </a:lstStyle>
          <a:p>
            <a:pPr lvl="0"/>
            <a:r>
              <a:rPr lang="en-US" dirty="0"/>
              <a:t>Headline</a:t>
            </a:r>
          </a:p>
        </p:txBody>
      </p:sp>
      <p:sp>
        <p:nvSpPr>
          <p:cNvPr id="7" name="Text Placeholder 9"/>
          <p:cNvSpPr>
            <a:spLocks noGrp="1"/>
          </p:cNvSpPr>
          <p:nvPr>
            <p:ph type="body" sz="quarter" idx="11" hasCustomPrompt="1"/>
          </p:nvPr>
        </p:nvSpPr>
        <p:spPr>
          <a:xfrm>
            <a:off x="588210" y="1110271"/>
            <a:ext cx="6055528" cy="451158"/>
          </a:xfrm>
          <a:prstGeom prst="rect">
            <a:avLst/>
          </a:prstGeom>
        </p:spPr>
        <p:txBody>
          <a:bodyPr vert="horz"/>
          <a:lstStyle>
            <a:lvl1pPr marL="0" indent="0">
              <a:buFontTx/>
              <a:buNone/>
              <a:defRPr sz="2025">
                <a:solidFill>
                  <a:srgbClr val="007BB7"/>
                </a:solidFill>
                <a:latin typeface="Rockwell"/>
                <a:cs typeface="Rockwell"/>
              </a:defRPr>
            </a:lvl1pPr>
          </a:lstStyle>
          <a:p>
            <a:pPr lvl="0"/>
            <a:r>
              <a:rPr lang="en-US" dirty="0"/>
              <a:t>Subhead</a:t>
            </a:r>
          </a:p>
        </p:txBody>
      </p:sp>
      <p:sp>
        <p:nvSpPr>
          <p:cNvPr id="8" name="Text Placeholder 11"/>
          <p:cNvSpPr>
            <a:spLocks noGrp="1"/>
          </p:cNvSpPr>
          <p:nvPr>
            <p:ph type="body" sz="quarter" idx="12" hasCustomPrompt="1"/>
          </p:nvPr>
        </p:nvSpPr>
        <p:spPr>
          <a:xfrm>
            <a:off x="588210" y="1566769"/>
            <a:ext cx="6055528" cy="2433724"/>
          </a:xfrm>
          <a:prstGeom prst="rect">
            <a:avLst/>
          </a:prstGeom>
        </p:spPr>
        <p:txBody>
          <a:bodyPr vert="horz"/>
          <a:lstStyle>
            <a:lvl1pPr marL="0" indent="0">
              <a:buFontTx/>
              <a:buNone/>
              <a:defRPr sz="1500" baseline="0">
                <a:solidFill>
                  <a:srgbClr val="5E6263"/>
                </a:solidFill>
                <a:latin typeface="Calibri"/>
                <a:cs typeface="Calibri"/>
              </a:defRPr>
            </a:lvl1pPr>
            <a:lvl2pPr marL="342900" indent="0">
              <a:buFontTx/>
              <a:buNone/>
              <a:defRPr sz="1500">
                <a:solidFill>
                  <a:srgbClr val="5E6263"/>
                </a:solidFill>
                <a:latin typeface="Calibri"/>
                <a:cs typeface="Calibri"/>
              </a:defRPr>
            </a:lvl2pPr>
            <a:lvl3pPr marL="685800" indent="0">
              <a:buFontTx/>
              <a:buNone/>
              <a:defRPr sz="1500">
                <a:solidFill>
                  <a:srgbClr val="5E6263"/>
                </a:solidFill>
                <a:latin typeface="Calibri"/>
                <a:cs typeface="Calibri"/>
              </a:defRPr>
            </a:lvl3pPr>
            <a:lvl4pPr marL="1028700" indent="0">
              <a:buFontTx/>
              <a:buNone/>
              <a:defRPr sz="1500">
                <a:solidFill>
                  <a:srgbClr val="5E6263"/>
                </a:solidFill>
                <a:latin typeface="Calibri"/>
                <a:cs typeface="Calibri"/>
              </a:defRPr>
            </a:lvl4pPr>
            <a:lvl5pPr marL="1371600" indent="0">
              <a:buFontTx/>
              <a:buNone/>
              <a:defRPr sz="1500">
                <a:solidFill>
                  <a:srgbClr val="5E6263"/>
                </a:solidFill>
                <a:latin typeface="Calibri"/>
                <a:cs typeface="Calibri"/>
              </a:defRPr>
            </a:lvl5pPr>
          </a:lstStyle>
          <a:p>
            <a:pPr lvl="0"/>
            <a:r>
              <a:rPr lang="en-US" dirty="0"/>
              <a:t>Text copy</a:t>
            </a:r>
          </a:p>
        </p:txBody>
      </p:sp>
      <p:sp>
        <p:nvSpPr>
          <p:cNvPr id="9" name="Text Placeholder 3"/>
          <p:cNvSpPr>
            <a:spLocks noGrp="1"/>
          </p:cNvSpPr>
          <p:nvPr>
            <p:ph type="body" sz="quarter" idx="13" hasCustomPrompt="1"/>
          </p:nvPr>
        </p:nvSpPr>
        <p:spPr>
          <a:xfrm>
            <a:off x="7552959" y="1510195"/>
            <a:ext cx="1449931" cy="2878360"/>
          </a:xfrm>
          <a:prstGeom prst="rect">
            <a:avLst/>
          </a:prstGeom>
        </p:spPr>
        <p:txBody>
          <a:bodyPr vert="horz"/>
          <a:lstStyle>
            <a:lvl1pPr marL="0" indent="0">
              <a:buFontTx/>
              <a:buNone/>
              <a:defRPr sz="975" baseline="0">
                <a:solidFill>
                  <a:srgbClr val="5E6263"/>
                </a:solidFill>
                <a:latin typeface="Rockwell"/>
                <a:cs typeface="Rockwell"/>
              </a:defRPr>
            </a:lvl1pPr>
          </a:lstStyle>
          <a:p>
            <a:pPr lvl="0"/>
            <a:r>
              <a:rPr lang="en-US" sz="975" dirty="0"/>
              <a:t>Author Quote</a:t>
            </a:r>
            <a:endParaRPr lang="en-US" dirty="0"/>
          </a:p>
        </p:txBody>
      </p:sp>
      <p:sp>
        <p:nvSpPr>
          <p:cNvPr id="12" name="Slide Number Placeholder 6"/>
          <p:cNvSpPr txBox="1">
            <a:spLocks/>
          </p:cNvSpPr>
          <p:nvPr userDrawn="1"/>
        </p:nvSpPr>
        <p:spPr>
          <a:xfrm>
            <a:off x="457200" y="4773681"/>
            <a:ext cx="2133600"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FEA8A421-FE51-E342-8D20-1B76BB585C20}" type="slidenum">
              <a:rPr lang="en-US" sz="900" smtClean="0"/>
              <a:pPr algn="l"/>
              <a:t>‹#›</a:t>
            </a:fld>
            <a:endParaRPr lang="en-US" sz="900" dirty="0"/>
          </a:p>
        </p:txBody>
      </p:sp>
    </p:spTree>
    <p:extLst>
      <p:ext uri="{BB962C8B-B14F-4D97-AF65-F5344CB8AC3E}">
        <p14:creationId xmlns:p14="http://schemas.microsoft.com/office/powerpoint/2010/main" val="31024843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Haley">
    <p:spTree>
      <p:nvGrpSpPr>
        <p:cNvPr id="1" name=""/>
        <p:cNvGrpSpPr/>
        <p:nvPr/>
      </p:nvGrpSpPr>
      <p:grpSpPr>
        <a:xfrm>
          <a:off x="0" y="0"/>
          <a:ext cx="0" cy="0"/>
          <a:chOff x="0" y="0"/>
          <a:chExt cx="0" cy="0"/>
        </a:xfrm>
      </p:grpSpPr>
      <p:pic>
        <p:nvPicPr>
          <p:cNvPr id="2" name="Picture 1" descr="16149_OE 2018 PowerPoint template_RD217.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7"/>
          <p:cNvSpPr>
            <a:spLocks noGrp="1"/>
          </p:cNvSpPr>
          <p:nvPr>
            <p:ph type="body" sz="quarter" idx="10" hasCustomPrompt="1"/>
          </p:nvPr>
        </p:nvSpPr>
        <p:spPr>
          <a:xfrm>
            <a:off x="588210" y="458218"/>
            <a:ext cx="6055528" cy="641441"/>
          </a:xfrm>
          <a:prstGeom prst="rect">
            <a:avLst/>
          </a:prstGeom>
        </p:spPr>
        <p:txBody>
          <a:bodyPr vert="horz"/>
          <a:lstStyle>
            <a:lvl1pPr marL="0" indent="0">
              <a:buFontTx/>
              <a:buNone/>
              <a:defRPr sz="3000">
                <a:solidFill>
                  <a:srgbClr val="3365A2"/>
                </a:solidFill>
                <a:latin typeface="Rockwell"/>
                <a:cs typeface="Rockwell"/>
              </a:defRPr>
            </a:lvl1pPr>
          </a:lstStyle>
          <a:p>
            <a:pPr lvl="0"/>
            <a:r>
              <a:rPr lang="en-US" dirty="0"/>
              <a:t>Headline</a:t>
            </a:r>
          </a:p>
        </p:txBody>
      </p:sp>
      <p:sp>
        <p:nvSpPr>
          <p:cNvPr id="7" name="Text Placeholder 9"/>
          <p:cNvSpPr>
            <a:spLocks noGrp="1"/>
          </p:cNvSpPr>
          <p:nvPr>
            <p:ph type="body" sz="quarter" idx="11" hasCustomPrompt="1"/>
          </p:nvPr>
        </p:nvSpPr>
        <p:spPr>
          <a:xfrm>
            <a:off x="588210" y="1110271"/>
            <a:ext cx="6055528" cy="451158"/>
          </a:xfrm>
          <a:prstGeom prst="rect">
            <a:avLst/>
          </a:prstGeom>
        </p:spPr>
        <p:txBody>
          <a:bodyPr vert="horz"/>
          <a:lstStyle>
            <a:lvl1pPr marL="0" indent="0">
              <a:buFontTx/>
              <a:buNone/>
              <a:defRPr sz="2025">
                <a:solidFill>
                  <a:srgbClr val="007BB7"/>
                </a:solidFill>
                <a:latin typeface="Rockwell"/>
                <a:cs typeface="Rockwell"/>
              </a:defRPr>
            </a:lvl1pPr>
          </a:lstStyle>
          <a:p>
            <a:pPr lvl="0"/>
            <a:r>
              <a:rPr lang="en-US" dirty="0"/>
              <a:t>Subhead</a:t>
            </a:r>
          </a:p>
        </p:txBody>
      </p:sp>
      <p:sp>
        <p:nvSpPr>
          <p:cNvPr id="8" name="Text Placeholder 11"/>
          <p:cNvSpPr>
            <a:spLocks noGrp="1"/>
          </p:cNvSpPr>
          <p:nvPr>
            <p:ph type="body" sz="quarter" idx="12" hasCustomPrompt="1"/>
          </p:nvPr>
        </p:nvSpPr>
        <p:spPr>
          <a:xfrm>
            <a:off x="588210" y="1566769"/>
            <a:ext cx="6055528" cy="2433724"/>
          </a:xfrm>
          <a:prstGeom prst="rect">
            <a:avLst/>
          </a:prstGeom>
        </p:spPr>
        <p:txBody>
          <a:bodyPr vert="horz"/>
          <a:lstStyle>
            <a:lvl1pPr marL="0" indent="0">
              <a:buFontTx/>
              <a:buNone/>
              <a:defRPr sz="1500" baseline="0">
                <a:solidFill>
                  <a:srgbClr val="5E6263"/>
                </a:solidFill>
                <a:latin typeface="Calibri"/>
                <a:cs typeface="Calibri"/>
              </a:defRPr>
            </a:lvl1pPr>
            <a:lvl2pPr marL="342900" indent="0">
              <a:buFontTx/>
              <a:buNone/>
              <a:defRPr sz="1500">
                <a:solidFill>
                  <a:srgbClr val="5E6263"/>
                </a:solidFill>
                <a:latin typeface="Calibri"/>
                <a:cs typeface="Calibri"/>
              </a:defRPr>
            </a:lvl2pPr>
            <a:lvl3pPr marL="685800" indent="0">
              <a:buFontTx/>
              <a:buNone/>
              <a:defRPr sz="1500">
                <a:solidFill>
                  <a:srgbClr val="5E6263"/>
                </a:solidFill>
                <a:latin typeface="Calibri"/>
                <a:cs typeface="Calibri"/>
              </a:defRPr>
            </a:lvl3pPr>
            <a:lvl4pPr marL="1028700" indent="0">
              <a:buFontTx/>
              <a:buNone/>
              <a:defRPr sz="1500">
                <a:solidFill>
                  <a:srgbClr val="5E6263"/>
                </a:solidFill>
                <a:latin typeface="Calibri"/>
                <a:cs typeface="Calibri"/>
              </a:defRPr>
            </a:lvl4pPr>
            <a:lvl5pPr marL="1371600" indent="0">
              <a:buFontTx/>
              <a:buNone/>
              <a:defRPr sz="1500">
                <a:solidFill>
                  <a:srgbClr val="5E6263"/>
                </a:solidFill>
                <a:latin typeface="Calibri"/>
                <a:cs typeface="Calibri"/>
              </a:defRPr>
            </a:lvl5pPr>
          </a:lstStyle>
          <a:p>
            <a:pPr lvl="0"/>
            <a:r>
              <a:rPr lang="en-US" dirty="0"/>
              <a:t>Text copy</a:t>
            </a:r>
          </a:p>
        </p:txBody>
      </p:sp>
      <p:sp>
        <p:nvSpPr>
          <p:cNvPr id="9" name="Text Placeholder 3"/>
          <p:cNvSpPr>
            <a:spLocks noGrp="1"/>
          </p:cNvSpPr>
          <p:nvPr>
            <p:ph type="body" sz="quarter" idx="13" hasCustomPrompt="1"/>
          </p:nvPr>
        </p:nvSpPr>
        <p:spPr>
          <a:xfrm>
            <a:off x="7552959" y="1510195"/>
            <a:ext cx="1449931" cy="2878360"/>
          </a:xfrm>
          <a:prstGeom prst="rect">
            <a:avLst/>
          </a:prstGeom>
        </p:spPr>
        <p:txBody>
          <a:bodyPr vert="horz"/>
          <a:lstStyle>
            <a:lvl1pPr marL="0" indent="0">
              <a:buFontTx/>
              <a:buNone/>
              <a:defRPr sz="975" baseline="0">
                <a:solidFill>
                  <a:srgbClr val="5E6263"/>
                </a:solidFill>
                <a:latin typeface="Rockwell"/>
                <a:cs typeface="Rockwell"/>
              </a:defRPr>
            </a:lvl1pPr>
          </a:lstStyle>
          <a:p>
            <a:pPr lvl="0"/>
            <a:r>
              <a:rPr lang="en-US" sz="975" dirty="0"/>
              <a:t>Author Quote</a:t>
            </a:r>
            <a:endParaRPr lang="en-US" dirty="0"/>
          </a:p>
        </p:txBody>
      </p:sp>
      <p:sp>
        <p:nvSpPr>
          <p:cNvPr id="12" name="Slide Number Placeholder 6"/>
          <p:cNvSpPr txBox="1">
            <a:spLocks/>
          </p:cNvSpPr>
          <p:nvPr userDrawn="1"/>
        </p:nvSpPr>
        <p:spPr>
          <a:xfrm>
            <a:off x="457200" y="4773681"/>
            <a:ext cx="2133600"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FEA8A421-FE51-E342-8D20-1B76BB585C20}" type="slidenum">
              <a:rPr lang="en-US" sz="900" smtClean="0"/>
              <a:pPr algn="l"/>
              <a:t>‹#›</a:t>
            </a:fld>
            <a:endParaRPr lang="en-US" sz="900" dirty="0"/>
          </a:p>
        </p:txBody>
      </p:sp>
    </p:spTree>
    <p:extLst>
      <p:ext uri="{BB962C8B-B14F-4D97-AF65-F5344CB8AC3E}">
        <p14:creationId xmlns:p14="http://schemas.microsoft.com/office/powerpoint/2010/main" val="2435945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oris">
    <p:spTree>
      <p:nvGrpSpPr>
        <p:cNvPr id="1" name=""/>
        <p:cNvGrpSpPr/>
        <p:nvPr/>
      </p:nvGrpSpPr>
      <p:grpSpPr>
        <a:xfrm>
          <a:off x="0" y="0"/>
          <a:ext cx="0" cy="0"/>
          <a:chOff x="0" y="0"/>
          <a:chExt cx="0" cy="0"/>
        </a:xfrm>
      </p:grpSpPr>
      <p:pic>
        <p:nvPicPr>
          <p:cNvPr id="2" name="Picture 1" descr="16149_OE 2018 PowerPoint template_RD21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7"/>
          <p:cNvSpPr>
            <a:spLocks noGrp="1"/>
          </p:cNvSpPr>
          <p:nvPr>
            <p:ph type="body" sz="quarter" idx="10" hasCustomPrompt="1"/>
          </p:nvPr>
        </p:nvSpPr>
        <p:spPr>
          <a:xfrm>
            <a:off x="588210" y="458218"/>
            <a:ext cx="6046121" cy="641441"/>
          </a:xfrm>
          <a:prstGeom prst="rect">
            <a:avLst/>
          </a:prstGeom>
        </p:spPr>
        <p:txBody>
          <a:bodyPr vert="horz"/>
          <a:lstStyle>
            <a:lvl1pPr marL="0" indent="0">
              <a:buFontTx/>
              <a:buNone/>
              <a:defRPr sz="3000">
                <a:solidFill>
                  <a:srgbClr val="3365A2"/>
                </a:solidFill>
                <a:latin typeface="Rockwell"/>
                <a:cs typeface="Rockwell"/>
              </a:defRPr>
            </a:lvl1pPr>
          </a:lstStyle>
          <a:p>
            <a:pPr lvl="0"/>
            <a:r>
              <a:rPr lang="en-US" dirty="0"/>
              <a:t>Headline</a:t>
            </a:r>
          </a:p>
        </p:txBody>
      </p:sp>
      <p:sp>
        <p:nvSpPr>
          <p:cNvPr id="7" name="Text Placeholder 9"/>
          <p:cNvSpPr>
            <a:spLocks noGrp="1"/>
          </p:cNvSpPr>
          <p:nvPr>
            <p:ph type="body" sz="quarter" idx="11" hasCustomPrompt="1"/>
          </p:nvPr>
        </p:nvSpPr>
        <p:spPr>
          <a:xfrm>
            <a:off x="588210" y="1110271"/>
            <a:ext cx="6055528" cy="451158"/>
          </a:xfrm>
          <a:prstGeom prst="rect">
            <a:avLst/>
          </a:prstGeom>
        </p:spPr>
        <p:txBody>
          <a:bodyPr vert="horz"/>
          <a:lstStyle>
            <a:lvl1pPr marL="0" indent="0">
              <a:buFontTx/>
              <a:buNone/>
              <a:defRPr sz="2025">
                <a:solidFill>
                  <a:srgbClr val="007BB7"/>
                </a:solidFill>
                <a:latin typeface="Rockwell"/>
                <a:cs typeface="Rockwell"/>
              </a:defRPr>
            </a:lvl1pPr>
          </a:lstStyle>
          <a:p>
            <a:pPr lvl="0"/>
            <a:r>
              <a:rPr lang="en-US" dirty="0"/>
              <a:t>Subhead</a:t>
            </a:r>
          </a:p>
        </p:txBody>
      </p:sp>
      <p:sp>
        <p:nvSpPr>
          <p:cNvPr id="8" name="Text Placeholder 11"/>
          <p:cNvSpPr>
            <a:spLocks noGrp="1"/>
          </p:cNvSpPr>
          <p:nvPr>
            <p:ph type="body" sz="quarter" idx="12" hasCustomPrompt="1"/>
          </p:nvPr>
        </p:nvSpPr>
        <p:spPr>
          <a:xfrm>
            <a:off x="588210" y="1566769"/>
            <a:ext cx="6055528" cy="2433724"/>
          </a:xfrm>
          <a:prstGeom prst="rect">
            <a:avLst/>
          </a:prstGeom>
        </p:spPr>
        <p:txBody>
          <a:bodyPr vert="horz"/>
          <a:lstStyle>
            <a:lvl1pPr marL="0" indent="0">
              <a:buFontTx/>
              <a:buNone/>
              <a:defRPr sz="1500" baseline="0">
                <a:solidFill>
                  <a:srgbClr val="5E6263"/>
                </a:solidFill>
                <a:latin typeface="Calibri"/>
                <a:cs typeface="Calibri"/>
              </a:defRPr>
            </a:lvl1pPr>
            <a:lvl2pPr marL="342900" indent="0">
              <a:buFontTx/>
              <a:buNone/>
              <a:defRPr sz="1500">
                <a:solidFill>
                  <a:srgbClr val="5E6263"/>
                </a:solidFill>
                <a:latin typeface="Calibri"/>
                <a:cs typeface="Calibri"/>
              </a:defRPr>
            </a:lvl2pPr>
            <a:lvl3pPr marL="685800" indent="0">
              <a:buFontTx/>
              <a:buNone/>
              <a:defRPr sz="1500">
                <a:solidFill>
                  <a:srgbClr val="5E6263"/>
                </a:solidFill>
                <a:latin typeface="Calibri"/>
                <a:cs typeface="Calibri"/>
              </a:defRPr>
            </a:lvl3pPr>
            <a:lvl4pPr marL="1028700" indent="0">
              <a:buFontTx/>
              <a:buNone/>
              <a:defRPr sz="1500">
                <a:solidFill>
                  <a:srgbClr val="5E6263"/>
                </a:solidFill>
                <a:latin typeface="Calibri"/>
                <a:cs typeface="Calibri"/>
              </a:defRPr>
            </a:lvl4pPr>
            <a:lvl5pPr marL="1371600" indent="0">
              <a:buFontTx/>
              <a:buNone/>
              <a:defRPr sz="1500">
                <a:solidFill>
                  <a:srgbClr val="5E6263"/>
                </a:solidFill>
                <a:latin typeface="Calibri"/>
                <a:cs typeface="Calibri"/>
              </a:defRPr>
            </a:lvl5pPr>
          </a:lstStyle>
          <a:p>
            <a:pPr lvl="0"/>
            <a:r>
              <a:rPr lang="en-US" dirty="0"/>
              <a:t>Text copy</a:t>
            </a:r>
          </a:p>
        </p:txBody>
      </p:sp>
      <p:sp>
        <p:nvSpPr>
          <p:cNvPr id="9" name="Text Placeholder 3"/>
          <p:cNvSpPr>
            <a:spLocks noGrp="1"/>
          </p:cNvSpPr>
          <p:nvPr>
            <p:ph type="body" sz="quarter" idx="13" hasCustomPrompt="1"/>
          </p:nvPr>
        </p:nvSpPr>
        <p:spPr>
          <a:xfrm>
            <a:off x="7552959" y="1510195"/>
            <a:ext cx="1449931" cy="2878360"/>
          </a:xfrm>
          <a:prstGeom prst="rect">
            <a:avLst/>
          </a:prstGeom>
        </p:spPr>
        <p:txBody>
          <a:bodyPr vert="horz"/>
          <a:lstStyle>
            <a:lvl1pPr marL="0" indent="0">
              <a:buFontTx/>
              <a:buNone/>
              <a:defRPr sz="975" baseline="0">
                <a:solidFill>
                  <a:srgbClr val="5E6263"/>
                </a:solidFill>
                <a:latin typeface="Rockwell"/>
                <a:cs typeface="Rockwell"/>
              </a:defRPr>
            </a:lvl1pPr>
          </a:lstStyle>
          <a:p>
            <a:pPr lvl="0"/>
            <a:r>
              <a:rPr lang="en-US" sz="975" dirty="0"/>
              <a:t>Author Quote</a:t>
            </a:r>
            <a:endParaRPr lang="en-US" dirty="0"/>
          </a:p>
        </p:txBody>
      </p:sp>
      <p:sp>
        <p:nvSpPr>
          <p:cNvPr id="12" name="Slide Number Placeholder 6"/>
          <p:cNvSpPr txBox="1">
            <a:spLocks/>
          </p:cNvSpPr>
          <p:nvPr userDrawn="1"/>
        </p:nvSpPr>
        <p:spPr>
          <a:xfrm>
            <a:off x="457200" y="4773681"/>
            <a:ext cx="2133600" cy="27384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FEA8A421-FE51-E342-8D20-1B76BB585C20}" type="slidenum">
              <a:rPr lang="en-US" sz="900" smtClean="0"/>
              <a:pPr algn="l"/>
              <a:t>‹#›</a:t>
            </a:fld>
            <a:endParaRPr lang="en-US" sz="900" dirty="0"/>
          </a:p>
        </p:txBody>
      </p:sp>
    </p:spTree>
    <p:extLst>
      <p:ext uri="{BB962C8B-B14F-4D97-AF65-F5344CB8AC3E}">
        <p14:creationId xmlns:p14="http://schemas.microsoft.com/office/powerpoint/2010/main" val="165663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9586" t="22222" r="39608" b="9630"/>
          <a:stretch/>
        </p:blipFill>
        <p:spPr>
          <a:xfrm rot="2773902">
            <a:off x="92271" y="-1264824"/>
            <a:ext cx="6454451" cy="5601973"/>
          </a:xfrm>
          <a:prstGeom prst="rect">
            <a:avLst/>
          </a:prstGeom>
          <a:noFill/>
          <a:ln>
            <a:noFill/>
          </a:ln>
        </p:spPr>
      </p:pic>
      <p:sp>
        <p:nvSpPr>
          <p:cNvPr id="30"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31"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 t="6907" r="883" b="4276"/>
          <a:stretch/>
        </p:blipFill>
        <p:spPr>
          <a:xfrm>
            <a:off x="0" y="0"/>
            <a:ext cx="9144000" cy="5143500"/>
          </a:xfrm>
          <a:prstGeom prst="rect">
            <a:avLst/>
          </a:prstGeom>
        </p:spPr>
      </p:pic>
      <p:pic>
        <p:nvPicPr>
          <p:cNvPr id="5" name="Picture 4" descr="Divider_Slide_Page_Community_Shape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34354"/>
            <a:ext cx="6172200" cy="3785196"/>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155938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809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a:extLst>
              <a:ext uri="{28A0092B-C50C-407E-A947-70E740481C1C}">
                <a14:useLocalDpi xmlns:a14="http://schemas.microsoft.com/office/drawing/2010/main" val="0"/>
              </a:ext>
            </a:extLst>
          </a:blip>
          <a:srcRect t="4115" r="1204" b="10442"/>
          <a:stretch/>
        </p:blipFill>
        <p:spPr>
          <a:xfrm>
            <a:off x="0" y="0"/>
            <a:ext cx="9144000" cy="5143500"/>
          </a:xfrm>
          <a:prstGeom prst="rect">
            <a:avLst/>
          </a:prstGeom>
        </p:spPr>
      </p:pic>
      <p:pic>
        <p:nvPicPr>
          <p:cNvPr id="6" name="Picture 5" descr="Alternate_Shape_Oranc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438150"/>
            <a:ext cx="5317366" cy="4529114"/>
          </a:xfrm>
          <a:prstGeom prst="rect">
            <a:avLst/>
          </a:prstGeom>
        </p:spPr>
      </p:pic>
      <p:sp>
        <p:nvSpPr>
          <p:cNvPr id="2" name="Title 1"/>
          <p:cNvSpPr>
            <a:spLocks noGrp="1"/>
          </p:cNvSpPr>
          <p:nvPr>
            <p:ph type="ctrTitle"/>
          </p:nvPr>
        </p:nvSpPr>
        <p:spPr>
          <a:xfrm>
            <a:off x="685800" y="3086596"/>
            <a:ext cx="3733800" cy="359073"/>
          </a:xfrm>
        </p:spPr>
        <p:txBody>
          <a:bodyPr lIns="0" tIns="0" rIns="0" bIns="0" numCol="1" anchor="b" anchorCtr="0">
            <a:spAutoFit/>
          </a:bodyPr>
          <a:lstStyle>
            <a:lvl1pPr>
              <a:defRPr baseline="0">
                <a:solidFill>
                  <a:schemeClr val="bg1"/>
                </a:solidFill>
                <a:latin typeface="+mj-lt"/>
              </a:defRPr>
            </a:lvl1pPr>
          </a:lstStyle>
          <a:p>
            <a:r>
              <a:rPr lang="en-US"/>
              <a:t>Click to edit Master title style</a:t>
            </a:r>
            <a:endParaRPr lang="en-US" dirty="0"/>
          </a:p>
        </p:txBody>
      </p:sp>
      <p:pic>
        <p:nvPicPr>
          <p:cNvPr id="13" name="Picture 12" descr="Sourcewell_Logo_Revers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53200" y="285750"/>
            <a:ext cx="2343150" cy="812800"/>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31" name="Text Placeholder 29"/>
          <p:cNvSpPr>
            <a:spLocks noGrp="1"/>
          </p:cNvSpPr>
          <p:nvPr>
            <p:ph type="body" sz="quarter" idx="10" hasCustomPrompt="1"/>
          </p:nvPr>
        </p:nvSpPr>
        <p:spPr>
          <a:xfrm>
            <a:off x="685800" y="3621656"/>
            <a:ext cx="3733800" cy="218008"/>
          </a:xfrm>
        </p:spPr>
        <p:txBody>
          <a:bodyPr anchor="t">
            <a:spAutoFit/>
          </a:bodyPr>
          <a:lstStyle>
            <a:lvl1pPr marL="0" indent="0">
              <a:buNone/>
              <a:defRPr baseline="0">
                <a:solidFill>
                  <a:schemeClr val="bg1"/>
                </a:solidFill>
                <a:latin typeface="+mj-lt"/>
              </a:defRPr>
            </a:lvl1pPr>
          </a:lstStyle>
          <a:p>
            <a:pPr lvl="0"/>
            <a:r>
              <a:rPr lang="en-US" dirty="0"/>
              <a:t>Subtitle goes here</a:t>
            </a:r>
          </a:p>
        </p:txBody>
      </p:sp>
    </p:spTree>
    <p:extLst>
      <p:ext uri="{BB962C8B-B14F-4D97-AF65-F5344CB8AC3E}">
        <p14:creationId xmlns:p14="http://schemas.microsoft.com/office/powerpoint/2010/main" val="1058962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58352FD1-C698-0A47-806D-EDC2385B4953}" type="datetime4">
              <a:rPr lang="en-US" smtClean="0"/>
              <a:t>October 1, 2020</a:t>
            </a:fld>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0" name="Text Placeholder 4"/>
          <p:cNvSpPr>
            <a:spLocks noGrp="1"/>
          </p:cNvSpPr>
          <p:nvPr>
            <p:ph type="body" sz="quarter" idx="16"/>
          </p:nvPr>
        </p:nvSpPr>
        <p:spPr>
          <a:xfrm>
            <a:off x="457200" y="1198563"/>
            <a:ext cx="8229600" cy="1370119"/>
          </a:xfrm>
        </p:spPr>
        <p:txBody>
          <a:bodyPr numCol="1" spcCol="365760"/>
          <a:lstStyle>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1516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2 col. text box">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9"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12"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FE706025-2C06-6C40-8694-B87F3EBD6671}" type="datetime4">
              <a:rPr lang="en-US" smtClean="0"/>
              <a:t>October 1, 2020</a:t>
            </a:fld>
            <a:endParaRPr lang="en-US" dirty="0"/>
          </a:p>
        </p:txBody>
      </p:sp>
      <p:sp>
        <p:nvSpPr>
          <p:cNvPr id="3" name="Title 2"/>
          <p:cNvSpPr>
            <a:spLocks noGrp="1"/>
          </p:cNvSpPr>
          <p:nvPr>
            <p:ph type="title"/>
          </p:nvPr>
        </p:nvSpPr>
        <p:spPr/>
        <p:txBody>
          <a:bodyPr numCol="1"/>
          <a:lstStyle/>
          <a:p>
            <a:r>
              <a:rPr lang="en-US"/>
              <a:t>Click to edit Master title style</a:t>
            </a:r>
            <a:endParaRPr lang="en-US" dirty="0"/>
          </a:p>
        </p:txBody>
      </p:sp>
      <p:sp>
        <p:nvSpPr>
          <p:cNvPr id="7" name="Text Placeholder 4"/>
          <p:cNvSpPr>
            <a:spLocks noGrp="1"/>
          </p:cNvSpPr>
          <p:nvPr>
            <p:ph type="body" sz="quarter" idx="16"/>
          </p:nvPr>
        </p:nvSpPr>
        <p:spPr>
          <a:xfrm>
            <a:off x="457200" y="1198563"/>
            <a:ext cx="8229600" cy="2897187"/>
          </a:xfrm>
        </p:spPr>
        <p:txBody>
          <a:bodyPr numCol="2" spcCol="365760"/>
          <a:lstStyle>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9187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8" name="Picture 7" descr="GettyImages-sb10066490z-00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 t="11826" r="2430" b="5856"/>
          <a:stretch/>
        </p:blipFill>
        <p:spPr>
          <a:xfrm>
            <a:off x="-6000" y="6993"/>
            <a:ext cx="9147106" cy="5143500"/>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l="30741" t="22222" r="20370" b="12593"/>
          <a:stretch/>
        </p:blipFill>
        <p:spPr>
          <a:xfrm>
            <a:off x="56908" y="-44129"/>
            <a:ext cx="5384157" cy="4645155"/>
          </a:xfrm>
          <a:prstGeom prst="rect">
            <a:avLst/>
          </a:prstGeom>
        </p:spPr>
      </p:pic>
      <p:sp>
        <p:nvSpPr>
          <p:cNvPr id="22"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23"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16646574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3592" t="6907" r="883" b="4276"/>
          <a:stretch/>
        </p:blipFill>
        <p:spPr>
          <a:xfrm>
            <a:off x="0" y="0"/>
            <a:ext cx="9144000" cy="5143500"/>
          </a:xfrm>
          <a:prstGeom prst="rect">
            <a:avLst/>
          </a:prstGeom>
        </p:spPr>
      </p:pic>
      <p:pic>
        <p:nvPicPr>
          <p:cNvPr id="5" name="Picture 4" descr="Divider_Slide_Page_Community_Shape_2.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34354"/>
            <a:ext cx="6172200" cy="3785196"/>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8"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42464273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pic>
        <p:nvPicPr>
          <p:cNvPr id="28" name="Picture 27"/>
          <p:cNvPicPr>
            <a:picLocks noChangeAspect="1"/>
          </p:cNvPicPr>
          <p:nvPr userDrawn="1"/>
        </p:nvPicPr>
        <p:blipFill rotWithShape="1">
          <a:blip r:embed="rId2">
            <a:extLst>
              <a:ext uri="{28A0092B-C50C-407E-A947-70E740481C1C}">
                <a14:useLocalDpi xmlns:a14="http://schemas.microsoft.com/office/drawing/2010/main" val="0"/>
              </a:ext>
            </a:extLst>
          </a:blip>
          <a:srcRect l="9586" t="22222" r="39608" b="9630"/>
          <a:stretch/>
        </p:blipFill>
        <p:spPr>
          <a:xfrm rot="2773902">
            <a:off x="92271" y="-1264824"/>
            <a:ext cx="6454451" cy="5601973"/>
          </a:xfrm>
          <a:prstGeom prst="rect">
            <a:avLst/>
          </a:prstGeom>
          <a:noFill/>
          <a:ln>
            <a:noFill/>
          </a:ln>
        </p:spPr>
      </p:pic>
      <p:sp>
        <p:nvSpPr>
          <p:cNvPr id="30" name="Title 1"/>
          <p:cNvSpPr>
            <a:spLocks noGrp="1"/>
          </p:cNvSpPr>
          <p:nvPr>
            <p:ph type="ctrTitle" hasCustomPrompt="1"/>
          </p:nvPr>
        </p:nvSpPr>
        <p:spPr>
          <a:xfrm>
            <a:off x="685800" y="1257796"/>
            <a:ext cx="3364992" cy="359073"/>
          </a:xfrm>
        </p:spPr>
        <p:txBody>
          <a:bodyPr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31" name="Text Placeholder 29"/>
          <p:cNvSpPr>
            <a:spLocks noGrp="1"/>
          </p:cNvSpPr>
          <p:nvPr>
            <p:ph type="body" sz="quarter" idx="10" hasCustomPrompt="1"/>
          </p:nvPr>
        </p:nvSpPr>
        <p:spPr>
          <a:xfrm>
            <a:off x="685800" y="1829889"/>
            <a:ext cx="3364992" cy="246221"/>
          </a:xfrm>
        </p:spPr>
        <p:txBody>
          <a:bodyPr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21098467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797" t="10193" r="34120" b="-833"/>
          <a:stretch/>
        </p:blipFill>
        <p:spPr>
          <a:xfrm>
            <a:off x="-1" y="-1"/>
            <a:ext cx="5181601" cy="5143501"/>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9" name="Title 1"/>
          <p:cNvSpPr>
            <a:spLocks noGrp="1"/>
          </p:cNvSpPr>
          <p:nvPr>
            <p:ph type="ctrTitle" hasCustomPrompt="1"/>
          </p:nvPr>
        </p:nvSpPr>
        <p:spPr>
          <a:xfrm>
            <a:off x="685800" y="1257796"/>
            <a:ext cx="3364992" cy="359073"/>
          </a:xfrm>
        </p:spPr>
        <p:txBody>
          <a:bodyPr wrap="square"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0420" cy="246888"/>
          </a:xfrm>
        </p:spPr>
        <p:txBody>
          <a:bodyPr wrap="square" anchor="t">
            <a:spAutoFit/>
          </a:bodyPr>
          <a:lstStyle>
            <a:lvl1pPr marL="0" indent="0">
              <a:buNone/>
              <a:defRPr>
                <a:solidFill>
                  <a:schemeClr val="bg1"/>
                </a:solidFill>
              </a:defRPr>
            </a:lvl1pPr>
          </a:lstStyle>
          <a:p>
            <a:pPr lvl="0"/>
            <a:r>
              <a:rPr lang="en-US" dirty="0"/>
              <a:t>Subtitle goes here</a:t>
            </a:r>
          </a:p>
        </p:txBody>
      </p:sp>
    </p:spTree>
    <p:extLst>
      <p:ext uri="{BB962C8B-B14F-4D97-AF65-F5344CB8AC3E}">
        <p14:creationId xmlns:p14="http://schemas.microsoft.com/office/powerpoint/2010/main" val="262183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C096A994-35C9-124D-920E-6321EADED597}" type="datetime4">
              <a:rPr lang="en-US" smtClean="0"/>
              <a:t>October 1, 2020</a:t>
            </a:fld>
            <a:endParaRPr lang="en-US" dirty="0"/>
          </a:p>
        </p:txBody>
      </p:sp>
      <p:sp>
        <p:nvSpPr>
          <p:cNvPr id="5" name="Text Placeholder 4"/>
          <p:cNvSpPr>
            <a:spLocks noGrp="1"/>
          </p:cNvSpPr>
          <p:nvPr>
            <p:ph type="body" sz="quarter" idx="16"/>
          </p:nvPr>
        </p:nvSpPr>
        <p:spPr>
          <a:xfrm>
            <a:off x="457200" y="1198563"/>
            <a:ext cx="3931920" cy="1370119"/>
          </a:xfrm>
        </p:spPr>
        <p:txBody>
          <a:bodyPr/>
          <a:lstStyle>
            <a:lvl1pPr marL="0" marR="0" indent="0" algn="l" defTabSz="914400" rtl="0" eaLnBrk="1" fontAlgn="auto" latinLnBrk="0" hangingPunct="1">
              <a:lnSpc>
                <a:spcPts val="1700"/>
              </a:lnSpc>
              <a:spcBef>
                <a:spcPts val="600"/>
              </a:spcBef>
              <a:spcAft>
                <a:spcPts val="0"/>
              </a:spcAft>
              <a:buClrTx/>
              <a:buSzTx/>
              <a:buFont typeface="Arial" panose="020B0604020202020204" pitchFamily="34" charset="0"/>
              <a:buNone/>
              <a:tabLst/>
              <a:defRPr/>
            </a:lvl1pPr>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2" name="Content Placeholder 21"/>
          <p:cNvSpPr>
            <a:spLocks noGrp="1"/>
          </p:cNvSpPr>
          <p:nvPr>
            <p:ph sz="quarter" idx="15"/>
          </p:nvPr>
        </p:nvSpPr>
        <p:spPr>
          <a:xfrm>
            <a:off x="4759290" y="1198563"/>
            <a:ext cx="3928782" cy="1370119"/>
          </a:xfrm>
        </p:spPr>
        <p:txBody>
          <a:bodyPr wrap="square">
            <a:spAutoFit/>
          </a:bodyPr>
          <a:lstStyle>
            <a:lvl1pPr marL="0" indent="0">
              <a:buNone/>
              <a:defRPr>
                <a:solidFill>
                  <a:schemeClr val="accent1"/>
                </a:solidFill>
              </a:defRPr>
            </a:lvl1pPr>
            <a:lvl2pPr marL="171450" indent="-171450">
              <a:buFont typeface="Arial" charset="0"/>
              <a:buChar char="•"/>
              <a:tabLst/>
              <a:defRPr/>
            </a:lvl2pPr>
            <a:lvl4pPr marL="401638" indent="-230188">
              <a:tabLst/>
              <a:defRPr/>
            </a:lvl4pPr>
            <a:lvl5pPr marL="576263" indent="-174625">
              <a:tabLst/>
              <a:defRPr/>
            </a:lvl5pPr>
            <a:lvl6pPr marL="800100" indent="-228600">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094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797" t="10193" r="34120" b="-833"/>
          <a:stretch/>
        </p:blipFill>
        <p:spPr>
          <a:xfrm>
            <a:off x="-1" y="-1"/>
            <a:ext cx="5181601" cy="5143501"/>
          </a:xfrm>
          <a:prstGeom prst="rect">
            <a:avLst/>
          </a:prstGeom>
        </p:spPr>
      </p:pic>
      <p:sp>
        <p:nvSpPr>
          <p:cNvPr id="14" name="TextBox 13"/>
          <p:cNvSpPr txBox="1"/>
          <p:nvPr userDrawn="1"/>
        </p:nvSpPr>
        <p:spPr>
          <a:xfrm>
            <a:off x="10433082" y="-361332"/>
            <a:ext cx="184666" cy="369332"/>
          </a:xfrm>
          <a:prstGeom prst="rect">
            <a:avLst/>
          </a:prstGeom>
          <a:noFill/>
        </p:spPr>
        <p:txBody>
          <a:bodyPr wrap="none" rtlCol="0">
            <a:spAutoFit/>
          </a:bodyPr>
          <a:lstStyle/>
          <a:p>
            <a:endParaRPr lang="en-US" dirty="0"/>
          </a:p>
        </p:txBody>
      </p:sp>
      <p:sp>
        <p:nvSpPr>
          <p:cNvPr id="9" name="Title 1"/>
          <p:cNvSpPr>
            <a:spLocks noGrp="1"/>
          </p:cNvSpPr>
          <p:nvPr>
            <p:ph type="ctrTitle" hasCustomPrompt="1"/>
          </p:nvPr>
        </p:nvSpPr>
        <p:spPr>
          <a:xfrm>
            <a:off x="685800" y="1257796"/>
            <a:ext cx="3364992" cy="359073"/>
          </a:xfrm>
        </p:spPr>
        <p:txBody>
          <a:bodyPr wrap="square" lIns="0" tIns="0" rIns="0" bIns="0" numCol="1" anchor="b" anchorCtr="0">
            <a:spAutoFit/>
          </a:bodyPr>
          <a:lstStyle>
            <a:lvl1pPr>
              <a:defRPr baseline="0">
                <a:solidFill>
                  <a:schemeClr val="bg1"/>
                </a:solidFill>
                <a:latin typeface="+mj-lt"/>
              </a:defRPr>
            </a:lvl1pPr>
          </a:lstStyle>
          <a:p>
            <a:r>
              <a:rPr lang="en-US" dirty="0"/>
              <a:t>Divider title goes here</a:t>
            </a:r>
          </a:p>
        </p:txBody>
      </p:sp>
      <p:sp>
        <p:nvSpPr>
          <p:cNvPr id="10" name="Text Placeholder 29"/>
          <p:cNvSpPr>
            <a:spLocks noGrp="1"/>
          </p:cNvSpPr>
          <p:nvPr>
            <p:ph type="body" sz="quarter" idx="10" hasCustomPrompt="1"/>
          </p:nvPr>
        </p:nvSpPr>
        <p:spPr>
          <a:xfrm>
            <a:off x="685800" y="1829889"/>
            <a:ext cx="3360420" cy="246888"/>
          </a:xfrm>
        </p:spPr>
        <p:txBody>
          <a:bodyPr wrap="square" anchor="t">
            <a:spAutoFit/>
          </a:bodyPr>
          <a:lstStyle>
            <a:lvl1pPr marL="0" indent="0">
              <a:buNone/>
              <a:defRPr>
                <a:solidFill>
                  <a:schemeClr val="bg1"/>
                </a:solidFill>
              </a:defRPr>
            </a:lvl1pPr>
          </a:lstStyle>
          <a:p>
            <a:pPr lvl="0"/>
            <a:r>
              <a:rPr lang="en-US" dirty="0"/>
              <a:t>Subtitle goes here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0" y="4767263"/>
            <a:ext cx="2895600" cy="273844"/>
          </a:xfrm>
          <a:prstGeom prst="rect">
            <a:avLst/>
          </a:prstGeom>
        </p:spPr>
        <p:txBody>
          <a:bodyPr/>
          <a:lstStyle/>
          <a:p>
            <a:r>
              <a:rPr lang="en-US"/>
              <a:t>Sourcewell  |  Title goes here</a:t>
            </a:r>
            <a:endParaRPr lang="en-US" dirty="0"/>
          </a:p>
        </p:txBody>
      </p:sp>
      <p:sp>
        <p:nvSpPr>
          <p:cNvPr id="4" name="Slide Number Placeholder 3"/>
          <p:cNvSpPr>
            <a:spLocks noGrp="1"/>
          </p:cNvSpPr>
          <p:nvPr>
            <p:ph type="sldNum" sz="quarter" idx="11"/>
          </p:nvPr>
        </p:nvSpPr>
        <p:spPr>
          <a:xfrm>
            <a:off x="8153400" y="4767263"/>
            <a:ext cx="533400" cy="273844"/>
          </a:xfrm>
          <a:prstGeom prst="rect">
            <a:avLst/>
          </a:prstGeom>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a:xfrm>
            <a:off x="5943600" y="4767263"/>
            <a:ext cx="2133600" cy="273844"/>
          </a:xfrm>
          <a:prstGeom prst="rect">
            <a:avLst/>
          </a:prstGeom>
        </p:spPr>
        <p:txBody>
          <a:bodyPr/>
          <a:lstStyle/>
          <a:p>
            <a:fld id="{DBCD28B7-DCE4-FC4D-8557-915E0078C5B0}" type="datetime4">
              <a:rPr lang="en-US" smtClean="0"/>
              <a:t>October 1, 2020</a:t>
            </a:fld>
            <a:endParaRPr lang="en-US" dirty="0"/>
          </a:p>
        </p:txBody>
      </p:sp>
      <p:sp>
        <p:nvSpPr>
          <p:cNvPr id="2" name="Title 1"/>
          <p:cNvSpPr>
            <a:spLocks noGrp="1"/>
          </p:cNvSpPr>
          <p:nvPr>
            <p:ph type="title"/>
          </p:nvPr>
        </p:nvSpPr>
        <p:spPr/>
        <p:txBody>
          <a:bodyPr numCol="1"/>
          <a:lstStyle/>
          <a:p>
            <a:r>
              <a:rPr lang="en-US"/>
              <a:t>Click to edit Master title style</a:t>
            </a:r>
            <a:endParaRPr lang="en-US" dirty="0"/>
          </a:p>
        </p:txBody>
      </p:sp>
    </p:spTree>
    <p:extLst>
      <p:ext uri="{BB962C8B-B14F-4D97-AF65-F5344CB8AC3E}">
        <p14:creationId xmlns:p14="http://schemas.microsoft.com/office/powerpoint/2010/main" val="11161827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Sourcewell  |  Title goes here</a:t>
            </a:r>
            <a:endParaRPr lang="en-US" dirty="0"/>
          </a:p>
        </p:txBody>
      </p:sp>
      <p:sp>
        <p:nvSpPr>
          <p:cNvPr id="4" name="Slide Number Placeholder 3"/>
          <p:cNvSpPr>
            <a:spLocks noGrp="1"/>
          </p:cNvSpPr>
          <p:nvPr>
            <p:ph type="sldNum" sz="quarter" idx="11"/>
          </p:nvPr>
        </p:nvSpPr>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p:txBody>
          <a:bodyPr/>
          <a:lstStyle/>
          <a:p>
            <a:fld id="{F9485D75-5A83-E54C-B9BC-843954598540}" type="datetime4">
              <a:rPr lang="en-US" smtClean="0"/>
              <a:t>October 1, 2020</a:t>
            </a:fld>
            <a:endParaRPr lang="en-US" dirty="0"/>
          </a:p>
        </p:txBody>
      </p:sp>
    </p:spTree>
    <p:extLst>
      <p:ext uri="{BB962C8B-B14F-4D97-AF65-F5344CB8AC3E}">
        <p14:creationId xmlns:p14="http://schemas.microsoft.com/office/powerpoint/2010/main" val="34037754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285750"/>
            <a:ext cx="2343150" cy="812800"/>
          </a:xfrm>
          <a:prstGeom prst="rect">
            <a:avLst/>
          </a:prstGeom>
        </p:spPr>
      </p:pic>
      <p:sp>
        <p:nvSpPr>
          <p:cNvPr id="7" name="TextBox 6"/>
          <p:cNvSpPr txBox="1"/>
          <p:nvPr userDrawn="1"/>
        </p:nvSpPr>
        <p:spPr>
          <a:xfrm>
            <a:off x="6400800" y="4552950"/>
            <a:ext cx="2209800" cy="200055"/>
          </a:xfrm>
          <a:prstGeom prst="rect">
            <a:avLst/>
          </a:prstGeom>
          <a:noFill/>
        </p:spPr>
        <p:txBody>
          <a:bodyPr wrap="square" lIns="0" tIns="0" rIns="0" bIns="0" rtlCol="0" anchor="t" anchorCtr="0">
            <a:spAutoFit/>
          </a:bodyPr>
          <a:lstStyle/>
          <a:p>
            <a:pPr algn="r"/>
            <a:r>
              <a:rPr lang="en-US" sz="1300" b="1" dirty="0">
                <a:solidFill>
                  <a:srgbClr val="ED8B00"/>
                </a:solidFill>
                <a:latin typeface="Calibri Light"/>
              </a:rPr>
              <a:t>Sourcewell-mn.gov</a:t>
            </a:r>
          </a:p>
        </p:txBody>
      </p:sp>
      <p:sp>
        <p:nvSpPr>
          <p:cNvPr id="9" name="Title Placeholder 1"/>
          <p:cNvSpPr>
            <a:spLocks noGrp="1"/>
          </p:cNvSpPr>
          <p:nvPr>
            <p:ph type="title"/>
          </p:nvPr>
        </p:nvSpPr>
        <p:spPr>
          <a:xfrm>
            <a:off x="457200" y="2805440"/>
            <a:ext cx="8229600" cy="359073"/>
          </a:xfrm>
          <a:prstGeom prst="rect">
            <a:avLst/>
          </a:prstGeom>
          <a:noFill/>
        </p:spPr>
        <p:txBody>
          <a:bodyPr vert="horz" lIns="0" tIns="0" rIns="0" bIns="0" numCol="1" rtlCol="0" anchor="t" anchorCtr="0">
            <a:spAutoFit/>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41662372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8565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SS_Section Break_red">
    <p:spTree>
      <p:nvGrpSpPr>
        <p:cNvPr id="1" name=""/>
        <p:cNvGrpSpPr/>
        <p:nvPr/>
      </p:nvGrpSpPr>
      <p:grpSpPr>
        <a:xfrm>
          <a:off x="0" y="0"/>
          <a:ext cx="0" cy="0"/>
          <a:chOff x="0" y="0"/>
          <a:chExt cx="0" cy="0"/>
        </a:xfrm>
      </p:grpSpPr>
      <p:sp>
        <p:nvSpPr>
          <p:cNvPr id="3" name="Rectangle 2"/>
          <p:cNvSpPr/>
          <p:nvPr userDrawn="1"/>
        </p:nvSpPr>
        <p:spPr>
          <a:xfrm>
            <a:off x="-14887" y="1"/>
            <a:ext cx="9171439" cy="5164079"/>
          </a:xfrm>
          <a:prstGeom prst="rect">
            <a:avLst/>
          </a:prstGeom>
          <a:solidFill>
            <a:schemeClr val="accent1">
              <a:alpha val="77000"/>
            </a:schemeClr>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2" name="Title 1"/>
          <p:cNvSpPr>
            <a:spLocks noGrp="1"/>
          </p:cNvSpPr>
          <p:nvPr>
            <p:ph type="title" hasCustomPrompt="1"/>
          </p:nvPr>
        </p:nvSpPr>
        <p:spPr>
          <a:xfrm>
            <a:off x="1111452" y="2196532"/>
            <a:ext cx="7873798" cy="496208"/>
          </a:xfrm>
          <a:prstGeom prst="rect">
            <a:avLst/>
          </a:prstGeom>
        </p:spPr>
        <p:txBody>
          <a:bodyPr vert="horz" lIns="0" tIns="0" rIns="0" bIns="0"/>
          <a:lstStyle>
            <a:lvl1pPr>
              <a:defRPr b="0" i="0" baseline="0">
                <a:solidFill>
                  <a:schemeClr val="bg1"/>
                </a:solidFill>
                <a:latin typeface="Gill Sans"/>
                <a:cs typeface="Gill Sans"/>
              </a:defRPr>
            </a:lvl1pPr>
          </a:lstStyle>
          <a:p>
            <a:r>
              <a:rPr lang="en-US" dirty="0"/>
              <a:t>Section Break Master Page</a:t>
            </a:r>
          </a:p>
        </p:txBody>
      </p:sp>
      <p:pic>
        <p:nvPicPr>
          <p:cNvPr id="4" name="Picture Placeholder 2" descr="HSS_REV_V_AI8.eps"/>
          <p:cNvPicPr>
            <a:picLocks noChangeAspect="1"/>
          </p:cNvPicPr>
          <p:nvPr userDrawn="1"/>
        </p:nvPicPr>
        <p:blipFill>
          <a:blip r:embed="rId2" cstate="print">
            <a:extLst>
              <a:ext uri="{28A0092B-C50C-407E-A947-70E740481C1C}">
                <a14:useLocalDpi xmlns:a14="http://schemas.microsoft.com/office/drawing/2010/main" val="0"/>
              </a:ext>
            </a:extLst>
          </a:blip>
          <a:srcRect t="9699" b="9699"/>
          <a:stretch>
            <a:fillRect/>
          </a:stretch>
        </p:blipFill>
        <p:spPr>
          <a:xfrm>
            <a:off x="7107924" y="3943350"/>
            <a:ext cx="2036076" cy="1143000"/>
          </a:xfrm>
          <a:prstGeom prst="rect">
            <a:avLst/>
          </a:prstGeom>
        </p:spPr>
      </p:pic>
      <p:sp>
        <p:nvSpPr>
          <p:cNvPr id="6" name="Rectangle 5"/>
          <p:cNvSpPr/>
          <p:nvPr userDrawn="1"/>
        </p:nvSpPr>
        <p:spPr>
          <a:xfrm>
            <a:off x="1111452" y="3009248"/>
            <a:ext cx="1354667" cy="7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9" name="Rectangle 8"/>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lIns="25718" tIns="12859" rIns="25718" bIns="12859" rtlCol="0" anchor="ctr"/>
          <a:lstStyle/>
          <a:p>
            <a:pPr algn="ctr"/>
            <a:endParaRPr lang="en-US" sz="788" dirty="0">
              <a:latin typeface="Gill Sans Light"/>
            </a:endParaRPr>
          </a:p>
        </p:txBody>
      </p:sp>
      <p:sp>
        <p:nvSpPr>
          <p:cNvPr id="8" name="Text Placeholder 7"/>
          <p:cNvSpPr>
            <a:spLocks noGrp="1"/>
          </p:cNvSpPr>
          <p:nvPr>
            <p:ph type="body" sz="quarter" idx="10" hasCustomPrompt="1"/>
          </p:nvPr>
        </p:nvSpPr>
        <p:spPr>
          <a:xfrm>
            <a:off x="1108706" y="2663673"/>
            <a:ext cx="8101013" cy="315516"/>
          </a:xfrm>
          <a:prstGeom prst="rect">
            <a:avLst/>
          </a:prstGeom>
        </p:spPr>
        <p:txBody>
          <a:bodyPr vert="horz"/>
          <a:lstStyle>
            <a:lvl1pPr marL="0" indent="0">
              <a:buNone/>
              <a:defRPr sz="1013">
                <a:solidFill>
                  <a:schemeClr val="bg1"/>
                </a:solidFill>
              </a:defRPr>
            </a:lvl1pPr>
          </a:lstStyle>
          <a:p>
            <a:r>
              <a:rPr lang="en-US" sz="1575" b="0" i="0" dirty="0">
                <a:latin typeface="Gill Sans Light"/>
                <a:cs typeface="Gill Sans Light"/>
              </a:rPr>
              <a:t>subhead</a:t>
            </a:r>
          </a:p>
        </p:txBody>
      </p:sp>
    </p:spTree>
    <p:extLst>
      <p:ext uri="{BB962C8B-B14F-4D97-AF65-F5344CB8AC3E}">
        <p14:creationId xmlns:p14="http://schemas.microsoft.com/office/powerpoint/2010/main" val="3801695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SS_Section Break_yellow">
    <p:spTree>
      <p:nvGrpSpPr>
        <p:cNvPr id="1" name=""/>
        <p:cNvGrpSpPr/>
        <p:nvPr/>
      </p:nvGrpSpPr>
      <p:grpSpPr>
        <a:xfrm>
          <a:off x="0" y="0"/>
          <a:ext cx="0" cy="0"/>
          <a:chOff x="0" y="0"/>
          <a:chExt cx="0" cy="0"/>
        </a:xfrm>
      </p:grpSpPr>
      <p:sp>
        <p:nvSpPr>
          <p:cNvPr id="3" name="Rectangle 2"/>
          <p:cNvSpPr/>
          <p:nvPr userDrawn="1"/>
        </p:nvSpPr>
        <p:spPr>
          <a:xfrm>
            <a:off x="-14887" y="1"/>
            <a:ext cx="9171439" cy="5164079"/>
          </a:xfrm>
          <a:prstGeom prst="rect">
            <a:avLst/>
          </a:prstGeom>
          <a:solidFill>
            <a:schemeClr val="accent2">
              <a:alpha val="77000"/>
            </a:schemeClr>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2" name="Title 1"/>
          <p:cNvSpPr>
            <a:spLocks noGrp="1"/>
          </p:cNvSpPr>
          <p:nvPr>
            <p:ph type="title" hasCustomPrompt="1"/>
          </p:nvPr>
        </p:nvSpPr>
        <p:spPr>
          <a:xfrm>
            <a:off x="1111452" y="2196532"/>
            <a:ext cx="7873798" cy="496208"/>
          </a:xfrm>
          <a:prstGeom prst="rect">
            <a:avLst/>
          </a:prstGeom>
        </p:spPr>
        <p:txBody>
          <a:bodyPr vert="horz" lIns="0" tIns="0" rIns="0" bIns="0"/>
          <a:lstStyle>
            <a:lvl1pPr>
              <a:defRPr b="0" i="0" baseline="0">
                <a:solidFill>
                  <a:schemeClr val="bg1"/>
                </a:solidFill>
                <a:latin typeface="Gill Sans"/>
                <a:cs typeface="Gill Sans"/>
              </a:defRPr>
            </a:lvl1pPr>
          </a:lstStyle>
          <a:p>
            <a:r>
              <a:rPr lang="en-US" dirty="0"/>
              <a:t>Section Break Master Page</a:t>
            </a:r>
          </a:p>
        </p:txBody>
      </p:sp>
      <p:pic>
        <p:nvPicPr>
          <p:cNvPr id="4" name="Picture Placeholder 2" descr="HSS_REV_V_AI8.eps"/>
          <p:cNvPicPr>
            <a:picLocks noChangeAspect="1"/>
          </p:cNvPicPr>
          <p:nvPr userDrawn="1"/>
        </p:nvPicPr>
        <p:blipFill>
          <a:blip r:embed="rId2" cstate="print">
            <a:extLst>
              <a:ext uri="{28A0092B-C50C-407E-A947-70E740481C1C}">
                <a14:useLocalDpi xmlns:a14="http://schemas.microsoft.com/office/drawing/2010/main" val="0"/>
              </a:ext>
            </a:extLst>
          </a:blip>
          <a:srcRect t="9699" b="9699"/>
          <a:stretch>
            <a:fillRect/>
          </a:stretch>
        </p:blipFill>
        <p:spPr>
          <a:xfrm>
            <a:off x="7107924" y="3943350"/>
            <a:ext cx="2036076" cy="1143000"/>
          </a:xfrm>
          <a:prstGeom prst="rect">
            <a:avLst/>
          </a:prstGeom>
        </p:spPr>
      </p:pic>
      <p:sp>
        <p:nvSpPr>
          <p:cNvPr id="6" name="Rectangle 5"/>
          <p:cNvSpPr/>
          <p:nvPr userDrawn="1"/>
        </p:nvSpPr>
        <p:spPr>
          <a:xfrm>
            <a:off x="1111452" y="3009248"/>
            <a:ext cx="1354667" cy="7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9" name="Rectangle 8"/>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lIns="25718" tIns="12859" rIns="25718" bIns="12859" rtlCol="0" anchor="ctr"/>
          <a:lstStyle/>
          <a:p>
            <a:pPr algn="ctr"/>
            <a:endParaRPr lang="en-US" sz="788" dirty="0">
              <a:latin typeface="Gill Sans Light"/>
            </a:endParaRPr>
          </a:p>
        </p:txBody>
      </p:sp>
      <p:sp>
        <p:nvSpPr>
          <p:cNvPr id="8" name="Text Placeholder 7"/>
          <p:cNvSpPr>
            <a:spLocks noGrp="1"/>
          </p:cNvSpPr>
          <p:nvPr>
            <p:ph type="body" sz="quarter" idx="10" hasCustomPrompt="1"/>
          </p:nvPr>
        </p:nvSpPr>
        <p:spPr>
          <a:xfrm>
            <a:off x="1108706" y="2663673"/>
            <a:ext cx="8101013" cy="315516"/>
          </a:xfrm>
          <a:prstGeom prst="rect">
            <a:avLst/>
          </a:prstGeom>
        </p:spPr>
        <p:txBody>
          <a:bodyPr vert="horz"/>
          <a:lstStyle>
            <a:lvl1pPr marL="0" indent="0">
              <a:buNone/>
              <a:defRPr sz="1013">
                <a:solidFill>
                  <a:schemeClr val="bg1"/>
                </a:solidFill>
              </a:defRPr>
            </a:lvl1pPr>
          </a:lstStyle>
          <a:p>
            <a:r>
              <a:rPr lang="en-US" sz="1575" b="0" i="0" dirty="0">
                <a:latin typeface="Gill Sans Light"/>
                <a:cs typeface="Gill Sans Light"/>
              </a:rPr>
              <a:t>subhead</a:t>
            </a:r>
          </a:p>
        </p:txBody>
      </p:sp>
    </p:spTree>
    <p:extLst>
      <p:ext uri="{BB962C8B-B14F-4D97-AF65-F5344CB8AC3E}">
        <p14:creationId xmlns:p14="http://schemas.microsoft.com/office/powerpoint/2010/main" val="3926557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SS_Section Break_lime">
    <p:spTree>
      <p:nvGrpSpPr>
        <p:cNvPr id="1" name=""/>
        <p:cNvGrpSpPr/>
        <p:nvPr/>
      </p:nvGrpSpPr>
      <p:grpSpPr>
        <a:xfrm>
          <a:off x="0" y="0"/>
          <a:ext cx="0" cy="0"/>
          <a:chOff x="0" y="0"/>
          <a:chExt cx="0" cy="0"/>
        </a:xfrm>
      </p:grpSpPr>
      <p:sp>
        <p:nvSpPr>
          <p:cNvPr id="3" name="Rectangle 2"/>
          <p:cNvSpPr/>
          <p:nvPr userDrawn="1"/>
        </p:nvSpPr>
        <p:spPr>
          <a:xfrm>
            <a:off x="-14887" y="1"/>
            <a:ext cx="9171439" cy="5164079"/>
          </a:xfrm>
          <a:prstGeom prst="rect">
            <a:avLst/>
          </a:prstGeom>
          <a:solidFill>
            <a:schemeClr val="accent3">
              <a:alpha val="77000"/>
            </a:schemeClr>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2" name="Title 1"/>
          <p:cNvSpPr>
            <a:spLocks noGrp="1"/>
          </p:cNvSpPr>
          <p:nvPr>
            <p:ph type="title" hasCustomPrompt="1"/>
          </p:nvPr>
        </p:nvSpPr>
        <p:spPr>
          <a:xfrm>
            <a:off x="1111452" y="2196532"/>
            <a:ext cx="7873798" cy="496208"/>
          </a:xfrm>
          <a:prstGeom prst="rect">
            <a:avLst/>
          </a:prstGeom>
        </p:spPr>
        <p:txBody>
          <a:bodyPr vert="horz" lIns="0" tIns="0" rIns="0" bIns="0"/>
          <a:lstStyle>
            <a:lvl1pPr>
              <a:defRPr b="0" i="0" baseline="0">
                <a:solidFill>
                  <a:schemeClr val="bg1"/>
                </a:solidFill>
                <a:latin typeface="Gill Sans"/>
                <a:cs typeface="Gill Sans"/>
              </a:defRPr>
            </a:lvl1pPr>
          </a:lstStyle>
          <a:p>
            <a:r>
              <a:rPr lang="en-US" dirty="0"/>
              <a:t>Section Break Master Page</a:t>
            </a:r>
          </a:p>
        </p:txBody>
      </p:sp>
      <p:pic>
        <p:nvPicPr>
          <p:cNvPr id="4" name="Picture Placeholder 2" descr="HSS_REV_V_AI8.eps"/>
          <p:cNvPicPr>
            <a:picLocks noChangeAspect="1"/>
          </p:cNvPicPr>
          <p:nvPr userDrawn="1"/>
        </p:nvPicPr>
        <p:blipFill>
          <a:blip r:embed="rId2" cstate="print">
            <a:extLst>
              <a:ext uri="{28A0092B-C50C-407E-A947-70E740481C1C}">
                <a14:useLocalDpi xmlns:a14="http://schemas.microsoft.com/office/drawing/2010/main" val="0"/>
              </a:ext>
            </a:extLst>
          </a:blip>
          <a:srcRect t="9699" b="9699"/>
          <a:stretch>
            <a:fillRect/>
          </a:stretch>
        </p:blipFill>
        <p:spPr>
          <a:xfrm>
            <a:off x="7107924" y="3943350"/>
            <a:ext cx="2036076" cy="1143000"/>
          </a:xfrm>
          <a:prstGeom prst="rect">
            <a:avLst/>
          </a:prstGeom>
        </p:spPr>
      </p:pic>
      <p:sp>
        <p:nvSpPr>
          <p:cNvPr id="6" name="Rectangle 5"/>
          <p:cNvSpPr/>
          <p:nvPr userDrawn="1"/>
        </p:nvSpPr>
        <p:spPr>
          <a:xfrm>
            <a:off x="1111452" y="3009248"/>
            <a:ext cx="1354667" cy="7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9" name="Rectangle 8"/>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lIns="25718" tIns="12859" rIns="25718" bIns="12859" rtlCol="0" anchor="ctr"/>
          <a:lstStyle/>
          <a:p>
            <a:pPr algn="ctr"/>
            <a:endParaRPr lang="en-US" sz="788" dirty="0">
              <a:latin typeface="Gill Sans Light"/>
            </a:endParaRPr>
          </a:p>
        </p:txBody>
      </p:sp>
      <p:sp>
        <p:nvSpPr>
          <p:cNvPr id="8" name="Text Placeholder 7"/>
          <p:cNvSpPr>
            <a:spLocks noGrp="1"/>
          </p:cNvSpPr>
          <p:nvPr>
            <p:ph type="body" sz="quarter" idx="10" hasCustomPrompt="1"/>
          </p:nvPr>
        </p:nvSpPr>
        <p:spPr>
          <a:xfrm>
            <a:off x="1108706" y="2663673"/>
            <a:ext cx="8101013" cy="315516"/>
          </a:xfrm>
          <a:prstGeom prst="rect">
            <a:avLst/>
          </a:prstGeom>
        </p:spPr>
        <p:txBody>
          <a:bodyPr vert="horz"/>
          <a:lstStyle>
            <a:lvl1pPr marL="0" indent="0">
              <a:buNone/>
              <a:defRPr sz="1013">
                <a:solidFill>
                  <a:schemeClr val="bg1"/>
                </a:solidFill>
              </a:defRPr>
            </a:lvl1pPr>
          </a:lstStyle>
          <a:p>
            <a:r>
              <a:rPr lang="en-US" sz="1575" b="0" i="0" dirty="0">
                <a:latin typeface="Gill Sans Light"/>
                <a:cs typeface="Gill Sans Light"/>
              </a:rPr>
              <a:t>subhead</a:t>
            </a:r>
          </a:p>
        </p:txBody>
      </p:sp>
    </p:spTree>
    <p:extLst>
      <p:ext uri="{BB962C8B-B14F-4D97-AF65-F5344CB8AC3E}">
        <p14:creationId xmlns:p14="http://schemas.microsoft.com/office/powerpoint/2010/main" val="4261084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SS_Section Break_teal">
    <p:spTree>
      <p:nvGrpSpPr>
        <p:cNvPr id="1" name=""/>
        <p:cNvGrpSpPr/>
        <p:nvPr/>
      </p:nvGrpSpPr>
      <p:grpSpPr>
        <a:xfrm>
          <a:off x="0" y="0"/>
          <a:ext cx="0" cy="0"/>
          <a:chOff x="0" y="0"/>
          <a:chExt cx="0" cy="0"/>
        </a:xfrm>
      </p:grpSpPr>
      <p:sp>
        <p:nvSpPr>
          <p:cNvPr id="3" name="Rectangle 2"/>
          <p:cNvSpPr/>
          <p:nvPr userDrawn="1"/>
        </p:nvSpPr>
        <p:spPr>
          <a:xfrm>
            <a:off x="-14887" y="1"/>
            <a:ext cx="9171439" cy="5164079"/>
          </a:xfrm>
          <a:prstGeom prst="rect">
            <a:avLst/>
          </a:prstGeom>
          <a:solidFill>
            <a:schemeClr val="accent4">
              <a:alpha val="77000"/>
            </a:schemeClr>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2" name="Title 1"/>
          <p:cNvSpPr>
            <a:spLocks noGrp="1"/>
          </p:cNvSpPr>
          <p:nvPr>
            <p:ph type="title" hasCustomPrompt="1"/>
          </p:nvPr>
        </p:nvSpPr>
        <p:spPr>
          <a:xfrm>
            <a:off x="1111452" y="2196532"/>
            <a:ext cx="7873798" cy="496208"/>
          </a:xfrm>
          <a:prstGeom prst="rect">
            <a:avLst/>
          </a:prstGeom>
        </p:spPr>
        <p:txBody>
          <a:bodyPr vert="horz" lIns="0" tIns="0" rIns="0" bIns="0"/>
          <a:lstStyle>
            <a:lvl1pPr>
              <a:defRPr b="0" i="0" baseline="0">
                <a:solidFill>
                  <a:schemeClr val="bg1"/>
                </a:solidFill>
                <a:latin typeface="Gill Sans"/>
                <a:cs typeface="Gill Sans"/>
              </a:defRPr>
            </a:lvl1pPr>
          </a:lstStyle>
          <a:p>
            <a:r>
              <a:rPr lang="en-US" dirty="0"/>
              <a:t>Section Break Master Page</a:t>
            </a:r>
          </a:p>
        </p:txBody>
      </p:sp>
      <p:pic>
        <p:nvPicPr>
          <p:cNvPr id="4" name="Picture Placeholder 2" descr="HSS_REV_V_AI8.eps"/>
          <p:cNvPicPr>
            <a:picLocks noChangeAspect="1"/>
          </p:cNvPicPr>
          <p:nvPr userDrawn="1"/>
        </p:nvPicPr>
        <p:blipFill>
          <a:blip r:embed="rId2" cstate="print">
            <a:extLst>
              <a:ext uri="{28A0092B-C50C-407E-A947-70E740481C1C}">
                <a14:useLocalDpi xmlns:a14="http://schemas.microsoft.com/office/drawing/2010/main" val="0"/>
              </a:ext>
            </a:extLst>
          </a:blip>
          <a:srcRect t="9699" b="9699"/>
          <a:stretch>
            <a:fillRect/>
          </a:stretch>
        </p:blipFill>
        <p:spPr>
          <a:xfrm>
            <a:off x="7107924" y="3943350"/>
            <a:ext cx="2036076" cy="1143000"/>
          </a:xfrm>
          <a:prstGeom prst="rect">
            <a:avLst/>
          </a:prstGeom>
        </p:spPr>
      </p:pic>
      <p:sp>
        <p:nvSpPr>
          <p:cNvPr id="6" name="Rectangle 5"/>
          <p:cNvSpPr/>
          <p:nvPr userDrawn="1"/>
        </p:nvSpPr>
        <p:spPr>
          <a:xfrm>
            <a:off x="1111452" y="3009248"/>
            <a:ext cx="1354667" cy="7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9" name="Rectangle 8"/>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lIns="25718" tIns="12859" rIns="25718" bIns="12859" rtlCol="0" anchor="ctr"/>
          <a:lstStyle/>
          <a:p>
            <a:pPr algn="ctr"/>
            <a:endParaRPr lang="en-US" sz="788" dirty="0">
              <a:latin typeface="Gill Sans Light"/>
            </a:endParaRPr>
          </a:p>
        </p:txBody>
      </p:sp>
      <p:sp>
        <p:nvSpPr>
          <p:cNvPr id="8" name="Text Placeholder 7"/>
          <p:cNvSpPr>
            <a:spLocks noGrp="1"/>
          </p:cNvSpPr>
          <p:nvPr>
            <p:ph type="body" sz="quarter" idx="10" hasCustomPrompt="1"/>
          </p:nvPr>
        </p:nvSpPr>
        <p:spPr>
          <a:xfrm>
            <a:off x="1108706" y="2663673"/>
            <a:ext cx="8101013" cy="315516"/>
          </a:xfrm>
          <a:prstGeom prst="rect">
            <a:avLst/>
          </a:prstGeom>
        </p:spPr>
        <p:txBody>
          <a:bodyPr vert="horz"/>
          <a:lstStyle>
            <a:lvl1pPr marL="0" indent="0">
              <a:buNone/>
              <a:defRPr sz="1013">
                <a:solidFill>
                  <a:schemeClr val="bg1"/>
                </a:solidFill>
              </a:defRPr>
            </a:lvl1pPr>
          </a:lstStyle>
          <a:p>
            <a:r>
              <a:rPr lang="en-US" sz="1575" b="0" i="0" dirty="0">
                <a:latin typeface="Gill Sans Light"/>
                <a:cs typeface="Gill Sans Light"/>
              </a:rPr>
              <a:t>subhead</a:t>
            </a:r>
          </a:p>
        </p:txBody>
      </p:sp>
    </p:spTree>
    <p:extLst>
      <p:ext uri="{BB962C8B-B14F-4D97-AF65-F5344CB8AC3E}">
        <p14:creationId xmlns:p14="http://schemas.microsoft.com/office/powerpoint/2010/main" val="1120842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SS_Section Break_brightblue">
    <p:spTree>
      <p:nvGrpSpPr>
        <p:cNvPr id="1" name=""/>
        <p:cNvGrpSpPr/>
        <p:nvPr/>
      </p:nvGrpSpPr>
      <p:grpSpPr>
        <a:xfrm>
          <a:off x="0" y="0"/>
          <a:ext cx="0" cy="0"/>
          <a:chOff x="0" y="0"/>
          <a:chExt cx="0" cy="0"/>
        </a:xfrm>
      </p:grpSpPr>
      <p:sp>
        <p:nvSpPr>
          <p:cNvPr id="3" name="Rectangle 2"/>
          <p:cNvSpPr/>
          <p:nvPr userDrawn="1"/>
        </p:nvSpPr>
        <p:spPr>
          <a:xfrm>
            <a:off x="-14887" y="1"/>
            <a:ext cx="9171439" cy="5164079"/>
          </a:xfrm>
          <a:prstGeom prst="rect">
            <a:avLst/>
          </a:prstGeom>
          <a:solidFill>
            <a:schemeClr val="accent5">
              <a:alpha val="77000"/>
            </a:schemeClr>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2" name="Title 1"/>
          <p:cNvSpPr>
            <a:spLocks noGrp="1"/>
          </p:cNvSpPr>
          <p:nvPr>
            <p:ph type="title" hasCustomPrompt="1"/>
          </p:nvPr>
        </p:nvSpPr>
        <p:spPr>
          <a:xfrm>
            <a:off x="1111452" y="2196532"/>
            <a:ext cx="7873798" cy="496208"/>
          </a:xfrm>
          <a:prstGeom prst="rect">
            <a:avLst/>
          </a:prstGeom>
        </p:spPr>
        <p:txBody>
          <a:bodyPr vert="horz" lIns="0" tIns="0" rIns="0" bIns="0"/>
          <a:lstStyle>
            <a:lvl1pPr>
              <a:defRPr b="0" i="0" baseline="0">
                <a:solidFill>
                  <a:schemeClr val="bg1"/>
                </a:solidFill>
                <a:latin typeface="Gill Sans"/>
                <a:cs typeface="Gill Sans"/>
              </a:defRPr>
            </a:lvl1pPr>
          </a:lstStyle>
          <a:p>
            <a:r>
              <a:rPr lang="en-US" dirty="0"/>
              <a:t>Section Break Master Page</a:t>
            </a:r>
          </a:p>
        </p:txBody>
      </p:sp>
      <p:pic>
        <p:nvPicPr>
          <p:cNvPr id="4" name="Picture Placeholder 2" descr="HSS_REV_V_AI8.eps"/>
          <p:cNvPicPr>
            <a:picLocks noChangeAspect="1"/>
          </p:cNvPicPr>
          <p:nvPr userDrawn="1"/>
        </p:nvPicPr>
        <p:blipFill>
          <a:blip r:embed="rId2" cstate="print">
            <a:extLst>
              <a:ext uri="{28A0092B-C50C-407E-A947-70E740481C1C}">
                <a14:useLocalDpi xmlns:a14="http://schemas.microsoft.com/office/drawing/2010/main" val="0"/>
              </a:ext>
            </a:extLst>
          </a:blip>
          <a:srcRect t="9699" b="9699"/>
          <a:stretch>
            <a:fillRect/>
          </a:stretch>
        </p:blipFill>
        <p:spPr>
          <a:xfrm>
            <a:off x="7107924" y="3943350"/>
            <a:ext cx="2036076" cy="1143000"/>
          </a:xfrm>
          <a:prstGeom prst="rect">
            <a:avLst/>
          </a:prstGeom>
        </p:spPr>
      </p:pic>
      <p:sp>
        <p:nvSpPr>
          <p:cNvPr id="6" name="Rectangle 5"/>
          <p:cNvSpPr/>
          <p:nvPr userDrawn="1"/>
        </p:nvSpPr>
        <p:spPr>
          <a:xfrm>
            <a:off x="1111452" y="3009248"/>
            <a:ext cx="1354667" cy="781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25718" tIns="12859" rIns="25718" bIns="12859" rtlCol="0" anchor="ctr"/>
          <a:lstStyle/>
          <a:p>
            <a:pPr algn="ctr"/>
            <a:endParaRPr lang="en-US" sz="788" dirty="0">
              <a:latin typeface="Gill Sans Light"/>
            </a:endParaRPr>
          </a:p>
        </p:txBody>
      </p:sp>
      <p:sp>
        <p:nvSpPr>
          <p:cNvPr id="9" name="Rectangle 8"/>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lIns="25718" tIns="12859" rIns="25718" bIns="12859" rtlCol="0" anchor="ctr"/>
          <a:lstStyle/>
          <a:p>
            <a:pPr algn="ctr"/>
            <a:endParaRPr lang="en-US" sz="788" dirty="0">
              <a:latin typeface="Gill Sans Light"/>
            </a:endParaRPr>
          </a:p>
        </p:txBody>
      </p:sp>
      <p:sp>
        <p:nvSpPr>
          <p:cNvPr id="8" name="Text Placeholder 7"/>
          <p:cNvSpPr>
            <a:spLocks noGrp="1"/>
          </p:cNvSpPr>
          <p:nvPr>
            <p:ph type="body" sz="quarter" idx="10" hasCustomPrompt="1"/>
          </p:nvPr>
        </p:nvSpPr>
        <p:spPr>
          <a:xfrm>
            <a:off x="1108706" y="2663673"/>
            <a:ext cx="8101013" cy="315516"/>
          </a:xfrm>
          <a:prstGeom prst="rect">
            <a:avLst/>
          </a:prstGeom>
        </p:spPr>
        <p:txBody>
          <a:bodyPr vert="horz"/>
          <a:lstStyle>
            <a:lvl1pPr marL="0" indent="0">
              <a:buNone/>
              <a:defRPr sz="1013">
                <a:solidFill>
                  <a:schemeClr val="bg1"/>
                </a:solidFill>
              </a:defRPr>
            </a:lvl1pPr>
          </a:lstStyle>
          <a:p>
            <a:r>
              <a:rPr lang="en-US" sz="1575" b="0" i="0" dirty="0">
                <a:latin typeface="Gill Sans Light"/>
                <a:cs typeface="Gill Sans Light"/>
              </a:rPr>
              <a:t>subhead</a:t>
            </a:r>
          </a:p>
        </p:txBody>
      </p:sp>
    </p:spTree>
    <p:extLst>
      <p:ext uri="{BB962C8B-B14F-4D97-AF65-F5344CB8AC3E}">
        <p14:creationId xmlns:p14="http://schemas.microsoft.com/office/powerpoint/2010/main" val="35585631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SS_sidebar_2 col_yellow">
    <p:spTree>
      <p:nvGrpSpPr>
        <p:cNvPr id="1" name=""/>
        <p:cNvGrpSpPr/>
        <p:nvPr/>
      </p:nvGrpSpPr>
      <p:grpSpPr>
        <a:xfrm>
          <a:off x="0" y="0"/>
          <a:ext cx="0" cy="0"/>
          <a:chOff x="0" y="0"/>
          <a:chExt cx="0" cy="0"/>
        </a:xfrm>
      </p:grpSpPr>
      <p:sp>
        <p:nvSpPr>
          <p:cNvPr id="30" name="Rectangle 29"/>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760" dirty="0">
              <a:latin typeface="Gill Sans Light"/>
            </a:endParaRPr>
          </a:p>
        </p:txBody>
      </p:sp>
      <p:sp>
        <p:nvSpPr>
          <p:cNvPr id="42" name="Text Placeholder 41"/>
          <p:cNvSpPr>
            <a:spLocks noGrp="1"/>
          </p:cNvSpPr>
          <p:nvPr>
            <p:ph type="body" sz="quarter" idx="18" hasCustomPrompt="1"/>
          </p:nvPr>
        </p:nvSpPr>
        <p:spPr>
          <a:xfrm>
            <a:off x="140496" y="4334965"/>
            <a:ext cx="8862219" cy="296222"/>
          </a:xfrm>
          <a:prstGeom prst="rect">
            <a:avLst/>
          </a:prstGeom>
        </p:spPr>
        <p:txBody>
          <a:bodyPr vert="horz"/>
          <a:lstStyle>
            <a:lvl1pPr marL="0" indent="0" algn="ctr">
              <a:buNone/>
              <a:defRPr sz="1050" b="0" i="1" baseline="0">
                <a:solidFill>
                  <a:schemeClr val="tx2"/>
                </a:solidFill>
                <a:latin typeface="Gill Sans Light"/>
                <a:cs typeface="Gill Sans Light"/>
              </a:defRPr>
            </a:lvl1pPr>
          </a:lstStyle>
          <a:p>
            <a:r>
              <a:rPr lang="en-US" b="0" dirty="0">
                <a:latin typeface="Gill Sans Light"/>
                <a:cs typeface="Gill Sans Light"/>
              </a:rPr>
              <a:t>Subtext = 14 pt. Gill Sans Light Italic</a:t>
            </a:r>
          </a:p>
        </p:txBody>
      </p:sp>
      <p:grpSp>
        <p:nvGrpSpPr>
          <p:cNvPr id="4" name="Group 3"/>
          <p:cNvGrpSpPr/>
          <p:nvPr userDrawn="1"/>
        </p:nvGrpSpPr>
        <p:grpSpPr>
          <a:xfrm>
            <a:off x="2" y="0"/>
            <a:ext cx="1382713" cy="5143500"/>
            <a:chOff x="0" y="0"/>
            <a:chExt cx="2765425" cy="13716000"/>
          </a:xfrm>
          <a:solidFill>
            <a:schemeClr val="accent2"/>
          </a:solidFill>
        </p:grpSpPr>
        <p:sp>
          <p:nvSpPr>
            <p:cNvPr id="2" name="Rectangle 1"/>
            <p:cNvSpPr/>
            <p:nvPr userDrawn="1"/>
          </p:nvSpPr>
          <p:spPr>
            <a:xfrm>
              <a:off x="0" y="0"/>
              <a:ext cx="2765425" cy="13716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6" dirty="0"/>
            </a:p>
          </p:txBody>
        </p:sp>
        <p:pic>
          <p:nvPicPr>
            <p:cNvPr id="19" name="Picture 18" descr="HSS_REV_V_Tag.eps"/>
            <p:cNvPicPr>
              <a:picLocks noChangeAspect="1"/>
            </p:cNvPicPr>
            <p:nvPr userDrawn="1"/>
          </p:nvPicPr>
          <p:blipFill rotWithShape="1">
            <a:blip r:embed="rId2" cstate="email">
              <a:extLst>
                <a:ext uri="{28A0092B-C50C-407E-A947-70E740481C1C}">
                  <a14:useLocalDpi xmlns:a14="http://schemas.microsoft.com/office/drawing/2010/main" val="0"/>
                </a:ext>
              </a:extLst>
            </a:blip>
            <a:srcRect l="12752" t="10291" r="12840" b="32050"/>
            <a:stretch/>
          </p:blipFill>
          <p:spPr>
            <a:xfrm>
              <a:off x="280987" y="11259106"/>
              <a:ext cx="2359971" cy="2181452"/>
            </a:xfrm>
            <a:prstGeom prst="rect">
              <a:avLst/>
            </a:prstGeom>
            <a:grpFill/>
            <a:ln>
              <a:noFill/>
            </a:ln>
          </p:spPr>
        </p:pic>
      </p:grpSp>
      <p:sp>
        <p:nvSpPr>
          <p:cNvPr id="12" name="Text Placeholder 2">
            <a:extLst>
              <a:ext uri="{FF2B5EF4-FFF2-40B4-BE49-F238E27FC236}">
                <a16:creationId xmlns:a16="http://schemas.microsoft.com/office/drawing/2014/main" id="{4A586852-84CE-CF4D-9B9B-B687B6AC0A1B}"/>
              </a:ext>
            </a:extLst>
          </p:cNvPr>
          <p:cNvSpPr>
            <a:spLocks noGrp="1"/>
          </p:cNvSpPr>
          <p:nvPr>
            <p:ph type="body" sz="quarter" idx="11" hasCustomPrompt="1"/>
          </p:nvPr>
        </p:nvSpPr>
        <p:spPr>
          <a:xfrm>
            <a:off x="148434" y="312542"/>
            <a:ext cx="8843169" cy="344686"/>
          </a:xfrm>
          <a:prstGeom prst="rect">
            <a:avLst/>
          </a:prstGeom>
        </p:spPr>
        <p:txBody>
          <a:bodyPr vert="horz"/>
          <a:lstStyle>
            <a:lvl1pPr marL="0" marR="0" indent="0" algn="ctr" defTabSz="514350" rtl="0" eaLnBrk="1" fontAlgn="auto" latinLnBrk="0" hangingPunct="1">
              <a:lnSpc>
                <a:spcPct val="80000"/>
              </a:lnSpc>
              <a:spcBef>
                <a:spcPts val="225"/>
              </a:spcBef>
              <a:spcAft>
                <a:spcPts val="0"/>
              </a:spcAft>
              <a:buClrTx/>
              <a:buSzTx/>
              <a:buFont typeface="Arial" panose="020B0604020202020204" pitchFamily="34" charset="0"/>
              <a:buNone/>
              <a:tabLst/>
              <a:defRPr lang="en-US" sz="2250" kern="1200" baseline="0" dirty="0" smtClean="0">
                <a:solidFill>
                  <a:srgbClr val="445469"/>
                </a:solidFill>
                <a:latin typeface="Gill Sans"/>
                <a:ea typeface="+mn-ea"/>
                <a:cs typeface="Gill Sans"/>
              </a:defRPr>
            </a:lvl1pPr>
          </a:lstStyle>
          <a:p>
            <a:r>
              <a:rPr lang="en-US" dirty="0">
                <a:solidFill>
                  <a:schemeClr val="bg2"/>
                </a:solidFill>
              </a:rPr>
              <a:t>Title = 30 pt. Gill Sans</a:t>
            </a:r>
          </a:p>
        </p:txBody>
      </p:sp>
      <p:sp>
        <p:nvSpPr>
          <p:cNvPr id="13" name="Text Placeholder 35">
            <a:extLst>
              <a:ext uri="{FF2B5EF4-FFF2-40B4-BE49-F238E27FC236}">
                <a16:creationId xmlns:a16="http://schemas.microsoft.com/office/drawing/2014/main" id="{C4DA54F8-34C4-7140-A5B2-0C9281B3BBEF}"/>
              </a:ext>
            </a:extLst>
          </p:cNvPr>
          <p:cNvSpPr>
            <a:spLocks noGrp="1"/>
          </p:cNvSpPr>
          <p:nvPr>
            <p:ph type="body" sz="quarter" idx="15" hasCustomPrompt="1"/>
          </p:nvPr>
        </p:nvSpPr>
        <p:spPr>
          <a:xfrm>
            <a:off x="166647" y="669868"/>
            <a:ext cx="8836066" cy="338138"/>
          </a:xfrm>
          <a:prstGeom prst="rect">
            <a:avLst/>
          </a:prstGeom>
        </p:spPr>
        <p:txBody>
          <a:bodyPr vert="horz"/>
          <a:lstStyle>
            <a:lvl1pPr marL="0" indent="0" algn="ctr">
              <a:lnSpc>
                <a:spcPct val="100000"/>
              </a:lnSpc>
              <a:spcBef>
                <a:spcPts val="0"/>
              </a:spcBef>
              <a:buNone/>
              <a:defRPr sz="1800" b="0" i="0">
                <a:solidFill>
                  <a:schemeClr val="tx2"/>
                </a:solidFill>
                <a:latin typeface="Gill Sans Light"/>
                <a:cs typeface="Gill Sans Light"/>
              </a:defRPr>
            </a:lvl1pPr>
          </a:lstStyle>
          <a:p>
            <a:pPr algn="ctr">
              <a:lnSpc>
                <a:spcPct val="80000"/>
              </a:lnSpc>
            </a:pPr>
            <a:r>
              <a:rPr lang="en-US" sz="1350" dirty="0">
                <a:latin typeface="Gill Sans Light"/>
                <a:cs typeface="Gill Sans Light"/>
              </a:rPr>
              <a:t>Subtitle</a:t>
            </a:r>
            <a:r>
              <a:rPr lang="en-US" sz="1350" baseline="0" dirty="0">
                <a:latin typeface="Gill Sans Light"/>
                <a:cs typeface="Gill Sans Light"/>
              </a:rPr>
              <a:t> = 18 pt. Gill Sans Light</a:t>
            </a:r>
            <a:endParaRPr lang="en-US" sz="1350" dirty="0">
              <a:latin typeface="Gill Sans Light"/>
              <a:cs typeface="Gill Sans Light"/>
            </a:endParaRPr>
          </a:p>
        </p:txBody>
      </p:sp>
      <p:sp>
        <p:nvSpPr>
          <p:cNvPr id="14" name="Text Placeholder 37">
            <a:extLst>
              <a:ext uri="{FF2B5EF4-FFF2-40B4-BE49-F238E27FC236}">
                <a16:creationId xmlns:a16="http://schemas.microsoft.com/office/drawing/2014/main" id="{526DD454-45E3-1245-80A9-6136D2EF9C68}"/>
              </a:ext>
            </a:extLst>
          </p:cNvPr>
          <p:cNvSpPr>
            <a:spLocks noGrp="1"/>
          </p:cNvSpPr>
          <p:nvPr>
            <p:ph type="body" sz="quarter" idx="16"/>
          </p:nvPr>
        </p:nvSpPr>
        <p:spPr>
          <a:xfrm>
            <a:off x="4584680" y="1297500"/>
            <a:ext cx="4406922" cy="2369015"/>
          </a:xfrm>
          <a:prstGeom prst="rect">
            <a:avLst/>
          </a:prstGeom>
        </p:spPr>
        <p:txBody>
          <a:bodyPr vert="horz"/>
          <a:lstStyle>
            <a:lvl1pPr>
              <a:defRPr b="0" i="0">
                <a:solidFill>
                  <a:schemeClr val="tx2"/>
                </a:solidFill>
                <a:latin typeface="Gill Sans" panose="020B0502020104020203" pitchFamily="34" charset="-79"/>
                <a:cs typeface="Gill Sans" panose="020B0502020104020203" pitchFamily="34" charset="-79"/>
              </a:defRPr>
            </a:lvl1pPr>
            <a:lvl2pPr>
              <a:defRPr b="0" i="0">
                <a:solidFill>
                  <a:schemeClr val="tx2"/>
                </a:solidFill>
                <a:latin typeface="Gill Sans" panose="020B0502020104020203" pitchFamily="34" charset="-79"/>
                <a:cs typeface="Gill Sans" panose="020B0502020104020203" pitchFamily="34" charset="-79"/>
              </a:defRPr>
            </a:lvl2pPr>
            <a:lvl3pPr>
              <a:defRPr b="0" i="0">
                <a:solidFill>
                  <a:schemeClr val="tx2"/>
                </a:solidFill>
                <a:latin typeface="Gill Sans" panose="020B0502020104020203" pitchFamily="34" charset="-79"/>
                <a:cs typeface="Gill Sans" panose="020B0502020104020203" pitchFamily="34" charset="-79"/>
              </a:defRPr>
            </a:lvl3pPr>
            <a:lvl4pPr>
              <a:defRPr b="0" i="0">
                <a:solidFill>
                  <a:schemeClr val="tx2"/>
                </a:solidFill>
                <a:latin typeface="Gill Sans" panose="020B0502020104020203" pitchFamily="34" charset="-79"/>
                <a:cs typeface="Gill Sans" panose="020B0502020104020203" pitchFamily="34" charset="-79"/>
              </a:defRPr>
            </a:lvl4pPr>
            <a:lvl5pPr>
              <a:defRPr b="0" i="0">
                <a:solidFill>
                  <a:schemeClr val="tx2"/>
                </a:solidFill>
                <a:latin typeface="Gill Sans" panose="020B0502020104020203" pitchFamily="34" charset="-79"/>
                <a:cs typeface="Gill Sans" panose="020B05020201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9">
            <a:extLst>
              <a:ext uri="{FF2B5EF4-FFF2-40B4-BE49-F238E27FC236}">
                <a16:creationId xmlns:a16="http://schemas.microsoft.com/office/drawing/2014/main" id="{BC2AAA6F-CE6B-FC45-9269-53D951EE0A22}"/>
              </a:ext>
            </a:extLst>
          </p:cNvPr>
          <p:cNvSpPr>
            <a:spLocks noGrp="1"/>
          </p:cNvSpPr>
          <p:nvPr>
            <p:ph type="pic" sz="quarter" idx="17" hasCustomPrompt="1"/>
          </p:nvPr>
        </p:nvSpPr>
        <p:spPr>
          <a:xfrm>
            <a:off x="0" y="1291235"/>
            <a:ext cx="4325112" cy="2368748"/>
          </a:xfrm>
          <a:prstGeom prst="rect">
            <a:avLst/>
          </a:prstGeom>
          <a:solidFill>
            <a:schemeClr val="bg1"/>
          </a:solidFill>
        </p:spPr>
        <p:txBody>
          <a:bodyPr vert="horz" anchor="ctr"/>
          <a:lstStyle>
            <a:lvl1pPr marL="0" indent="0" algn="ctr">
              <a:buNone/>
              <a:defRPr>
                <a:solidFill>
                  <a:schemeClr val="tx2"/>
                </a:solidFill>
              </a:defRPr>
            </a:lvl1pPr>
          </a:lstStyle>
          <a:p>
            <a:r>
              <a:rPr lang="en-US" dirty="0"/>
              <a:t>(picture here)</a:t>
            </a:r>
          </a:p>
        </p:txBody>
      </p:sp>
      <p:sp>
        <p:nvSpPr>
          <p:cNvPr id="5" name="Footer Placeholder 4">
            <a:extLst>
              <a:ext uri="{FF2B5EF4-FFF2-40B4-BE49-F238E27FC236}">
                <a16:creationId xmlns:a16="http://schemas.microsoft.com/office/drawing/2014/main" id="{707BD63E-808C-B246-AEC0-F22D2909548A}"/>
              </a:ext>
            </a:extLst>
          </p:cNvPr>
          <p:cNvSpPr>
            <a:spLocks noGrp="1"/>
          </p:cNvSpPr>
          <p:nvPr>
            <p:ph type="ftr" sz="quarter" idx="19"/>
          </p:nvPr>
        </p:nvSpPr>
        <p:spPr/>
        <p:txBody>
          <a:bodyPr/>
          <a:lstStyle/>
          <a:p>
            <a:r>
              <a:rPr lang="en-US"/>
              <a:t>© Copyright 2019 HealthSource Solutions  |  www.healthsource-solutions.com</a:t>
            </a:r>
            <a:endParaRPr lang="en-US" dirty="0"/>
          </a:p>
        </p:txBody>
      </p:sp>
    </p:spTree>
    <p:extLst>
      <p:ext uri="{BB962C8B-B14F-4D97-AF65-F5344CB8AC3E}">
        <p14:creationId xmlns:p14="http://schemas.microsoft.com/office/powerpoint/2010/main" val="1918730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8"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9"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C096A994-35C9-124D-920E-6321EADED597}" type="datetime4">
              <a:rPr lang="en-US" smtClean="0"/>
              <a:t>October 1, 2020</a:t>
            </a:fld>
            <a:endParaRPr lang="en-US" dirty="0"/>
          </a:p>
        </p:txBody>
      </p:sp>
      <p:sp>
        <p:nvSpPr>
          <p:cNvPr id="5" name="Text Placeholder 4"/>
          <p:cNvSpPr>
            <a:spLocks noGrp="1"/>
          </p:cNvSpPr>
          <p:nvPr>
            <p:ph type="body" sz="quarter" idx="16"/>
          </p:nvPr>
        </p:nvSpPr>
        <p:spPr>
          <a:xfrm>
            <a:off x="457200" y="1198563"/>
            <a:ext cx="3931920" cy="1370119"/>
          </a:xfrm>
        </p:spPr>
        <p:txBody>
          <a:bodyPr/>
          <a:lstStyle>
            <a:lvl1pPr marL="0" marR="0" indent="0" algn="l" defTabSz="914400" rtl="0" eaLnBrk="1" fontAlgn="auto" latinLnBrk="0" hangingPunct="1">
              <a:lnSpc>
                <a:spcPts val="1700"/>
              </a:lnSpc>
              <a:spcBef>
                <a:spcPts val="600"/>
              </a:spcBef>
              <a:spcAft>
                <a:spcPts val="0"/>
              </a:spcAft>
              <a:buClrTx/>
              <a:buSzTx/>
              <a:buFont typeface="Arial" panose="020B0604020202020204" pitchFamily="34" charset="0"/>
              <a:buNone/>
              <a:tabLst/>
              <a:defRPr/>
            </a:lvl1pPr>
            <a:lvl4pPr marL="401638" indent="-230188">
              <a:tabLst/>
              <a:defRPr/>
            </a:lvl4pPr>
            <a:lvl5pPr marL="576263" indent="-174625">
              <a:tabLst/>
              <a:defRPr/>
            </a:lvl5pPr>
            <a:lvl6pPr marL="803275" indent="-227013">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numCol="1"/>
          <a:lstStyle/>
          <a:p>
            <a:r>
              <a:rPr lang="en-US"/>
              <a:t>Click to edit Master title style</a:t>
            </a:r>
            <a:endParaRPr lang="en-US" dirty="0"/>
          </a:p>
        </p:txBody>
      </p:sp>
      <p:sp>
        <p:nvSpPr>
          <p:cNvPr id="12" name="Content Placeholder 21"/>
          <p:cNvSpPr>
            <a:spLocks noGrp="1"/>
          </p:cNvSpPr>
          <p:nvPr>
            <p:ph sz="quarter" idx="15"/>
          </p:nvPr>
        </p:nvSpPr>
        <p:spPr>
          <a:xfrm>
            <a:off x="4759290" y="1198563"/>
            <a:ext cx="3928782" cy="1370119"/>
          </a:xfrm>
        </p:spPr>
        <p:txBody>
          <a:bodyPr wrap="square">
            <a:spAutoFit/>
          </a:bodyPr>
          <a:lstStyle>
            <a:lvl1pPr marL="0" indent="0">
              <a:buNone/>
              <a:defRPr>
                <a:solidFill>
                  <a:schemeClr val="accent1"/>
                </a:solidFill>
              </a:defRPr>
            </a:lvl1pPr>
            <a:lvl2pPr marL="171450" indent="-171450">
              <a:buFont typeface="Arial" charset="0"/>
              <a:buChar char="•"/>
              <a:tabLst/>
              <a:defRPr/>
            </a:lvl2pPr>
            <a:lvl4pPr marL="401638" indent="-230188">
              <a:tabLst/>
              <a:defRPr/>
            </a:lvl4pPr>
            <a:lvl5pPr marL="576263" indent="-174625">
              <a:tabLst/>
              <a:defRPr/>
            </a:lvl5pPr>
            <a:lvl6pPr marL="800100" indent="-228600">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SS_sidebar_2 col_lime">
    <p:spTree>
      <p:nvGrpSpPr>
        <p:cNvPr id="1" name=""/>
        <p:cNvGrpSpPr/>
        <p:nvPr/>
      </p:nvGrpSpPr>
      <p:grpSpPr>
        <a:xfrm>
          <a:off x="0" y="0"/>
          <a:ext cx="0" cy="0"/>
          <a:chOff x="0" y="0"/>
          <a:chExt cx="0" cy="0"/>
        </a:xfrm>
      </p:grpSpPr>
      <p:sp>
        <p:nvSpPr>
          <p:cNvPr id="30" name="Rectangle 29"/>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760" dirty="0">
              <a:latin typeface="Gill Sans Light"/>
            </a:endParaRPr>
          </a:p>
        </p:txBody>
      </p:sp>
      <p:sp>
        <p:nvSpPr>
          <p:cNvPr id="42" name="Text Placeholder 41"/>
          <p:cNvSpPr>
            <a:spLocks noGrp="1"/>
          </p:cNvSpPr>
          <p:nvPr>
            <p:ph type="body" sz="quarter" idx="18" hasCustomPrompt="1"/>
          </p:nvPr>
        </p:nvSpPr>
        <p:spPr>
          <a:xfrm>
            <a:off x="140496" y="4334965"/>
            <a:ext cx="8862219" cy="296222"/>
          </a:xfrm>
          <a:prstGeom prst="rect">
            <a:avLst/>
          </a:prstGeom>
        </p:spPr>
        <p:txBody>
          <a:bodyPr vert="horz"/>
          <a:lstStyle>
            <a:lvl1pPr marL="0" indent="0" algn="ctr">
              <a:buNone/>
              <a:defRPr sz="1050" b="0" i="1" baseline="0">
                <a:solidFill>
                  <a:schemeClr val="tx2"/>
                </a:solidFill>
                <a:latin typeface="Gill Sans Light"/>
                <a:cs typeface="Gill Sans Light"/>
              </a:defRPr>
            </a:lvl1pPr>
          </a:lstStyle>
          <a:p>
            <a:r>
              <a:rPr lang="en-US" b="0" dirty="0">
                <a:latin typeface="Gill Sans Light"/>
                <a:cs typeface="Gill Sans Light"/>
              </a:rPr>
              <a:t>Subtext = 14 pt. Gill Sans Light Italic</a:t>
            </a:r>
          </a:p>
        </p:txBody>
      </p:sp>
      <p:grpSp>
        <p:nvGrpSpPr>
          <p:cNvPr id="4" name="Group 3"/>
          <p:cNvGrpSpPr/>
          <p:nvPr userDrawn="1"/>
        </p:nvGrpSpPr>
        <p:grpSpPr>
          <a:xfrm>
            <a:off x="2" y="0"/>
            <a:ext cx="1382713" cy="5143500"/>
            <a:chOff x="0" y="0"/>
            <a:chExt cx="2765425" cy="13716000"/>
          </a:xfrm>
          <a:solidFill>
            <a:schemeClr val="accent3"/>
          </a:solidFill>
        </p:grpSpPr>
        <p:sp>
          <p:nvSpPr>
            <p:cNvPr id="2" name="Rectangle 1"/>
            <p:cNvSpPr/>
            <p:nvPr userDrawn="1"/>
          </p:nvSpPr>
          <p:spPr>
            <a:xfrm>
              <a:off x="0" y="0"/>
              <a:ext cx="2765425" cy="13716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6" dirty="0"/>
            </a:p>
          </p:txBody>
        </p:sp>
        <p:pic>
          <p:nvPicPr>
            <p:cNvPr id="19" name="Picture 18" descr="HSS_REV_V_Tag.eps"/>
            <p:cNvPicPr>
              <a:picLocks noChangeAspect="1"/>
            </p:cNvPicPr>
            <p:nvPr userDrawn="1"/>
          </p:nvPicPr>
          <p:blipFill rotWithShape="1">
            <a:blip r:embed="rId2" cstate="email">
              <a:extLst>
                <a:ext uri="{28A0092B-C50C-407E-A947-70E740481C1C}">
                  <a14:useLocalDpi xmlns:a14="http://schemas.microsoft.com/office/drawing/2010/main" val="0"/>
                </a:ext>
              </a:extLst>
            </a:blip>
            <a:srcRect l="12752" t="10291" r="12840" b="32050"/>
            <a:stretch/>
          </p:blipFill>
          <p:spPr>
            <a:xfrm>
              <a:off x="280987" y="11259106"/>
              <a:ext cx="2359971" cy="2181452"/>
            </a:xfrm>
            <a:prstGeom prst="rect">
              <a:avLst/>
            </a:prstGeom>
            <a:grpFill/>
            <a:ln>
              <a:noFill/>
            </a:ln>
          </p:spPr>
        </p:pic>
      </p:grpSp>
      <p:sp>
        <p:nvSpPr>
          <p:cNvPr id="12" name="Text Placeholder 2">
            <a:extLst>
              <a:ext uri="{FF2B5EF4-FFF2-40B4-BE49-F238E27FC236}">
                <a16:creationId xmlns:a16="http://schemas.microsoft.com/office/drawing/2014/main" id="{4A586852-84CE-CF4D-9B9B-B687B6AC0A1B}"/>
              </a:ext>
            </a:extLst>
          </p:cNvPr>
          <p:cNvSpPr>
            <a:spLocks noGrp="1"/>
          </p:cNvSpPr>
          <p:nvPr>
            <p:ph type="body" sz="quarter" idx="11" hasCustomPrompt="1"/>
          </p:nvPr>
        </p:nvSpPr>
        <p:spPr>
          <a:xfrm>
            <a:off x="148434" y="312542"/>
            <a:ext cx="8843169" cy="344686"/>
          </a:xfrm>
          <a:prstGeom prst="rect">
            <a:avLst/>
          </a:prstGeom>
        </p:spPr>
        <p:txBody>
          <a:bodyPr vert="horz"/>
          <a:lstStyle>
            <a:lvl1pPr marL="0" marR="0" indent="0" algn="ctr" defTabSz="514350" rtl="0" eaLnBrk="1" fontAlgn="auto" latinLnBrk="0" hangingPunct="1">
              <a:lnSpc>
                <a:spcPct val="80000"/>
              </a:lnSpc>
              <a:spcBef>
                <a:spcPts val="225"/>
              </a:spcBef>
              <a:spcAft>
                <a:spcPts val="0"/>
              </a:spcAft>
              <a:buClrTx/>
              <a:buSzTx/>
              <a:buFont typeface="Arial" panose="020B0604020202020204" pitchFamily="34" charset="0"/>
              <a:buNone/>
              <a:tabLst/>
              <a:defRPr lang="en-US" sz="2250" kern="1200" baseline="0" dirty="0" smtClean="0">
                <a:solidFill>
                  <a:srgbClr val="445469"/>
                </a:solidFill>
                <a:latin typeface="Gill Sans"/>
                <a:ea typeface="+mn-ea"/>
                <a:cs typeface="Gill Sans"/>
              </a:defRPr>
            </a:lvl1pPr>
          </a:lstStyle>
          <a:p>
            <a:r>
              <a:rPr lang="en-US" dirty="0">
                <a:solidFill>
                  <a:schemeClr val="bg2"/>
                </a:solidFill>
              </a:rPr>
              <a:t>Title = 30 pt. Gill Sans</a:t>
            </a:r>
          </a:p>
        </p:txBody>
      </p:sp>
      <p:sp>
        <p:nvSpPr>
          <p:cNvPr id="13" name="Text Placeholder 35">
            <a:extLst>
              <a:ext uri="{FF2B5EF4-FFF2-40B4-BE49-F238E27FC236}">
                <a16:creationId xmlns:a16="http://schemas.microsoft.com/office/drawing/2014/main" id="{C4DA54F8-34C4-7140-A5B2-0C9281B3BBEF}"/>
              </a:ext>
            </a:extLst>
          </p:cNvPr>
          <p:cNvSpPr>
            <a:spLocks noGrp="1"/>
          </p:cNvSpPr>
          <p:nvPr>
            <p:ph type="body" sz="quarter" idx="15" hasCustomPrompt="1"/>
          </p:nvPr>
        </p:nvSpPr>
        <p:spPr>
          <a:xfrm>
            <a:off x="166647" y="669868"/>
            <a:ext cx="8836066" cy="338138"/>
          </a:xfrm>
          <a:prstGeom prst="rect">
            <a:avLst/>
          </a:prstGeom>
        </p:spPr>
        <p:txBody>
          <a:bodyPr vert="horz"/>
          <a:lstStyle>
            <a:lvl1pPr marL="0" indent="0" algn="ctr">
              <a:lnSpc>
                <a:spcPct val="100000"/>
              </a:lnSpc>
              <a:spcBef>
                <a:spcPts val="0"/>
              </a:spcBef>
              <a:buNone/>
              <a:defRPr sz="1800" b="0" i="0">
                <a:solidFill>
                  <a:schemeClr val="tx2"/>
                </a:solidFill>
                <a:latin typeface="Gill Sans Light"/>
                <a:cs typeface="Gill Sans Light"/>
              </a:defRPr>
            </a:lvl1pPr>
          </a:lstStyle>
          <a:p>
            <a:pPr algn="ctr">
              <a:lnSpc>
                <a:spcPct val="80000"/>
              </a:lnSpc>
            </a:pPr>
            <a:r>
              <a:rPr lang="en-US" sz="1350" dirty="0">
                <a:latin typeface="Gill Sans Light"/>
                <a:cs typeface="Gill Sans Light"/>
              </a:rPr>
              <a:t>Subtitle</a:t>
            </a:r>
            <a:r>
              <a:rPr lang="en-US" sz="1350" baseline="0" dirty="0">
                <a:latin typeface="Gill Sans Light"/>
                <a:cs typeface="Gill Sans Light"/>
              </a:rPr>
              <a:t> = 18 pt. Gill Sans Light</a:t>
            </a:r>
            <a:endParaRPr lang="en-US" sz="1350" dirty="0">
              <a:latin typeface="Gill Sans Light"/>
              <a:cs typeface="Gill Sans Light"/>
            </a:endParaRPr>
          </a:p>
        </p:txBody>
      </p:sp>
      <p:sp>
        <p:nvSpPr>
          <p:cNvPr id="14" name="Text Placeholder 37">
            <a:extLst>
              <a:ext uri="{FF2B5EF4-FFF2-40B4-BE49-F238E27FC236}">
                <a16:creationId xmlns:a16="http://schemas.microsoft.com/office/drawing/2014/main" id="{0E0032C7-CE96-CC40-AD10-15B0C33F9A47}"/>
              </a:ext>
            </a:extLst>
          </p:cNvPr>
          <p:cNvSpPr>
            <a:spLocks noGrp="1"/>
          </p:cNvSpPr>
          <p:nvPr>
            <p:ph type="body" sz="quarter" idx="16"/>
          </p:nvPr>
        </p:nvSpPr>
        <p:spPr>
          <a:xfrm>
            <a:off x="4584680" y="1297500"/>
            <a:ext cx="4406922" cy="2369015"/>
          </a:xfrm>
          <a:prstGeom prst="rect">
            <a:avLst/>
          </a:prstGeom>
        </p:spPr>
        <p:txBody>
          <a:bodyPr vert="horz"/>
          <a:lstStyle>
            <a:lvl1pPr>
              <a:defRPr b="0" i="0">
                <a:solidFill>
                  <a:schemeClr val="tx2"/>
                </a:solidFill>
                <a:latin typeface="Gill Sans" panose="020B0502020104020203" pitchFamily="34" charset="-79"/>
                <a:cs typeface="Gill Sans" panose="020B0502020104020203" pitchFamily="34" charset="-79"/>
              </a:defRPr>
            </a:lvl1pPr>
            <a:lvl2pPr>
              <a:defRPr b="0" i="0">
                <a:solidFill>
                  <a:schemeClr val="tx2"/>
                </a:solidFill>
                <a:latin typeface="Gill Sans" panose="020B0502020104020203" pitchFamily="34" charset="-79"/>
                <a:cs typeface="Gill Sans" panose="020B0502020104020203" pitchFamily="34" charset="-79"/>
              </a:defRPr>
            </a:lvl2pPr>
            <a:lvl3pPr>
              <a:defRPr b="0" i="0">
                <a:solidFill>
                  <a:schemeClr val="tx2"/>
                </a:solidFill>
                <a:latin typeface="Gill Sans" panose="020B0502020104020203" pitchFamily="34" charset="-79"/>
                <a:cs typeface="Gill Sans" panose="020B0502020104020203" pitchFamily="34" charset="-79"/>
              </a:defRPr>
            </a:lvl3pPr>
            <a:lvl4pPr>
              <a:defRPr b="0" i="0">
                <a:solidFill>
                  <a:schemeClr val="tx2"/>
                </a:solidFill>
                <a:latin typeface="Gill Sans" panose="020B0502020104020203" pitchFamily="34" charset="-79"/>
                <a:cs typeface="Gill Sans" panose="020B0502020104020203" pitchFamily="34" charset="-79"/>
              </a:defRPr>
            </a:lvl4pPr>
            <a:lvl5pPr>
              <a:defRPr b="0" i="0">
                <a:solidFill>
                  <a:schemeClr val="tx2"/>
                </a:solidFill>
                <a:latin typeface="Gill Sans" panose="020B0502020104020203" pitchFamily="34" charset="-79"/>
                <a:cs typeface="Gill Sans" panose="020B05020201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9">
            <a:extLst>
              <a:ext uri="{FF2B5EF4-FFF2-40B4-BE49-F238E27FC236}">
                <a16:creationId xmlns:a16="http://schemas.microsoft.com/office/drawing/2014/main" id="{62279979-57BB-E54E-97FA-56A401CA0131}"/>
              </a:ext>
            </a:extLst>
          </p:cNvPr>
          <p:cNvSpPr>
            <a:spLocks noGrp="1"/>
          </p:cNvSpPr>
          <p:nvPr>
            <p:ph type="pic" sz="quarter" idx="17" hasCustomPrompt="1"/>
          </p:nvPr>
        </p:nvSpPr>
        <p:spPr>
          <a:xfrm>
            <a:off x="0" y="1291235"/>
            <a:ext cx="4325112" cy="2368748"/>
          </a:xfrm>
          <a:prstGeom prst="rect">
            <a:avLst/>
          </a:prstGeom>
          <a:solidFill>
            <a:schemeClr val="bg1"/>
          </a:solidFill>
        </p:spPr>
        <p:txBody>
          <a:bodyPr vert="horz" anchor="ctr"/>
          <a:lstStyle>
            <a:lvl1pPr marL="0" indent="0" algn="ctr">
              <a:buNone/>
              <a:defRPr>
                <a:solidFill>
                  <a:schemeClr val="tx2"/>
                </a:solidFill>
              </a:defRPr>
            </a:lvl1pPr>
          </a:lstStyle>
          <a:p>
            <a:r>
              <a:rPr lang="en-US" dirty="0"/>
              <a:t>(picture here)</a:t>
            </a:r>
          </a:p>
        </p:txBody>
      </p:sp>
      <p:sp>
        <p:nvSpPr>
          <p:cNvPr id="3" name="Footer Placeholder 2">
            <a:extLst>
              <a:ext uri="{FF2B5EF4-FFF2-40B4-BE49-F238E27FC236}">
                <a16:creationId xmlns:a16="http://schemas.microsoft.com/office/drawing/2014/main" id="{FFD4D741-B0A1-244D-8432-4FB067E470E1}"/>
              </a:ext>
            </a:extLst>
          </p:cNvPr>
          <p:cNvSpPr>
            <a:spLocks noGrp="1"/>
          </p:cNvSpPr>
          <p:nvPr>
            <p:ph type="ftr" sz="quarter" idx="19"/>
          </p:nvPr>
        </p:nvSpPr>
        <p:spPr/>
        <p:txBody>
          <a:bodyPr/>
          <a:lstStyle/>
          <a:p>
            <a:r>
              <a:rPr lang="en-US"/>
              <a:t>© Copyright 2019 HealthSource Solutions  |  www.healthsource-solutions.com</a:t>
            </a:r>
            <a:endParaRPr lang="en-US" dirty="0"/>
          </a:p>
        </p:txBody>
      </p:sp>
    </p:spTree>
    <p:extLst>
      <p:ext uri="{BB962C8B-B14F-4D97-AF65-F5344CB8AC3E}">
        <p14:creationId xmlns:p14="http://schemas.microsoft.com/office/powerpoint/2010/main" val="188084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SS_sidebar_2 col_teal">
    <p:spTree>
      <p:nvGrpSpPr>
        <p:cNvPr id="1" name=""/>
        <p:cNvGrpSpPr/>
        <p:nvPr/>
      </p:nvGrpSpPr>
      <p:grpSpPr>
        <a:xfrm>
          <a:off x="0" y="0"/>
          <a:ext cx="0" cy="0"/>
          <a:chOff x="0" y="0"/>
          <a:chExt cx="0" cy="0"/>
        </a:xfrm>
      </p:grpSpPr>
      <p:sp>
        <p:nvSpPr>
          <p:cNvPr id="30" name="Rectangle 29"/>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760" dirty="0">
              <a:latin typeface="Gill Sans Light"/>
            </a:endParaRPr>
          </a:p>
        </p:txBody>
      </p:sp>
      <p:sp>
        <p:nvSpPr>
          <p:cNvPr id="42" name="Text Placeholder 41"/>
          <p:cNvSpPr>
            <a:spLocks noGrp="1"/>
          </p:cNvSpPr>
          <p:nvPr>
            <p:ph type="body" sz="quarter" idx="18" hasCustomPrompt="1"/>
          </p:nvPr>
        </p:nvSpPr>
        <p:spPr>
          <a:xfrm>
            <a:off x="140496" y="4334965"/>
            <a:ext cx="8862219" cy="296222"/>
          </a:xfrm>
          <a:prstGeom prst="rect">
            <a:avLst/>
          </a:prstGeom>
        </p:spPr>
        <p:txBody>
          <a:bodyPr vert="horz"/>
          <a:lstStyle>
            <a:lvl1pPr marL="0" indent="0" algn="ctr">
              <a:buNone/>
              <a:defRPr sz="1050" b="0" i="1" baseline="0">
                <a:solidFill>
                  <a:schemeClr val="tx2"/>
                </a:solidFill>
                <a:latin typeface="Gill Sans Light"/>
                <a:cs typeface="Gill Sans Light"/>
              </a:defRPr>
            </a:lvl1pPr>
          </a:lstStyle>
          <a:p>
            <a:r>
              <a:rPr lang="en-US" b="0" dirty="0">
                <a:latin typeface="Gill Sans Light"/>
                <a:cs typeface="Gill Sans Light"/>
              </a:rPr>
              <a:t>Subtext = 14 pt. Gill Sans Light Italic</a:t>
            </a:r>
          </a:p>
        </p:txBody>
      </p:sp>
      <p:grpSp>
        <p:nvGrpSpPr>
          <p:cNvPr id="4" name="Group 3"/>
          <p:cNvGrpSpPr/>
          <p:nvPr userDrawn="1"/>
        </p:nvGrpSpPr>
        <p:grpSpPr>
          <a:xfrm>
            <a:off x="2" y="0"/>
            <a:ext cx="1382713" cy="5143500"/>
            <a:chOff x="0" y="0"/>
            <a:chExt cx="2765425" cy="13716000"/>
          </a:xfrm>
          <a:solidFill>
            <a:schemeClr val="accent4"/>
          </a:solidFill>
        </p:grpSpPr>
        <p:sp>
          <p:nvSpPr>
            <p:cNvPr id="2" name="Rectangle 1"/>
            <p:cNvSpPr/>
            <p:nvPr userDrawn="1"/>
          </p:nvSpPr>
          <p:spPr>
            <a:xfrm>
              <a:off x="0" y="0"/>
              <a:ext cx="2765425" cy="13716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6" dirty="0"/>
            </a:p>
          </p:txBody>
        </p:sp>
        <p:pic>
          <p:nvPicPr>
            <p:cNvPr id="19" name="Picture 18" descr="HSS_REV_V_Tag.eps"/>
            <p:cNvPicPr>
              <a:picLocks noChangeAspect="1"/>
            </p:cNvPicPr>
            <p:nvPr userDrawn="1"/>
          </p:nvPicPr>
          <p:blipFill rotWithShape="1">
            <a:blip r:embed="rId2" cstate="email">
              <a:extLst>
                <a:ext uri="{28A0092B-C50C-407E-A947-70E740481C1C}">
                  <a14:useLocalDpi xmlns:a14="http://schemas.microsoft.com/office/drawing/2010/main" val="0"/>
                </a:ext>
              </a:extLst>
            </a:blip>
            <a:srcRect l="12752" t="10291" r="12840" b="32050"/>
            <a:stretch/>
          </p:blipFill>
          <p:spPr>
            <a:xfrm>
              <a:off x="280987" y="11259106"/>
              <a:ext cx="2359971" cy="2181452"/>
            </a:xfrm>
            <a:prstGeom prst="rect">
              <a:avLst/>
            </a:prstGeom>
            <a:grpFill/>
            <a:ln>
              <a:noFill/>
            </a:ln>
          </p:spPr>
        </p:pic>
      </p:grpSp>
      <p:sp>
        <p:nvSpPr>
          <p:cNvPr id="12" name="Text Placeholder 2">
            <a:extLst>
              <a:ext uri="{FF2B5EF4-FFF2-40B4-BE49-F238E27FC236}">
                <a16:creationId xmlns:a16="http://schemas.microsoft.com/office/drawing/2014/main" id="{4A586852-84CE-CF4D-9B9B-B687B6AC0A1B}"/>
              </a:ext>
            </a:extLst>
          </p:cNvPr>
          <p:cNvSpPr>
            <a:spLocks noGrp="1"/>
          </p:cNvSpPr>
          <p:nvPr>
            <p:ph type="body" sz="quarter" idx="11" hasCustomPrompt="1"/>
          </p:nvPr>
        </p:nvSpPr>
        <p:spPr>
          <a:xfrm>
            <a:off x="148434" y="312542"/>
            <a:ext cx="8843169" cy="344686"/>
          </a:xfrm>
          <a:prstGeom prst="rect">
            <a:avLst/>
          </a:prstGeom>
        </p:spPr>
        <p:txBody>
          <a:bodyPr vert="horz"/>
          <a:lstStyle>
            <a:lvl1pPr marL="0" marR="0" indent="0" algn="ctr" defTabSz="514350" rtl="0" eaLnBrk="1" fontAlgn="auto" latinLnBrk="0" hangingPunct="1">
              <a:lnSpc>
                <a:spcPct val="80000"/>
              </a:lnSpc>
              <a:spcBef>
                <a:spcPts val="225"/>
              </a:spcBef>
              <a:spcAft>
                <a:spcPts val="0"/>
              </a:spcAft>
              <a:buClrTx/>
              <a:buSzTx/>
              <a:buFont typeface="Arial" panose="020B0604020202020204" pitchFamily="34" charset="0"/>
              <a:buNone/>
              <a:tabLst/>
              <a:defRPr lang="en-US" sz="2250" kern="1200" baseline="0" dirty="0" smtClean="0">
                <a:solidFill>
                  <a:srgbClr val="445469"/>
                </a:solidFill>
                <a:latin typeface="Gill Sans"/>
                <a:ea typeface="+mn-ea"/>
                <a:cs typeface="Gill Sans"/>
              </a:defRPr>
            </a:lvl1pPr>
          </a:lstStyle>
          <a:p>
            <a:r>
              <a:rPr lang="en-US" dirty="0">
                <a:solidFill>
                  <a:schemeClr val="bg2"/>
                </a:solidFill>
              </a:rPr>
              <a:t>Title = 30 pt. Gill Sans</a:t>
            </a:r>
          </a:p>
        </p:txBody>
      </p:sp>
      <p:sp>
        <p:nvSpPr>
          <p:cNvPr id="13" name="Text Placeholder 35">
            <a:extLst>
              <a:ext uri="{FF2B5EF4-FFF2-40B4-BE49-F238E27FC236}">
                <a16:creationId xmlns:a16="http://schemas.microsoft.com/office/drawing/2014/main" id="{C4DA54F8-34C4-7140-A5B2-0C9281B3BBEF}"/>
              </a:ext>
            </a:extLst>
          </p:cNvPr>
          <p:cNvSpPr>
            <a:spLocks noGrp="1"/>
          </p:cNvSpPr>
          <p:nvPr>
            <p:ph type="body" sz="quarter" idx="15" hasCustomPrompt="1"/>
          </p:nvPr>
        </p:nvSpPr>
        <p:spPr>
          <a:xfrm>
            <a:off x="166647" y="669868"/>
            <a:ext cx="8836066" cy="338138"/>
          </a:xfrm>
          <a:prstGeom prst="rect">
            <a:avLst/>
          </a:prstGeom>
        </p:spPr>
        <p:txBody>
          <a:bodyPr vert="horz"/>
          <a:lstStyle>
            <a:lvl1pPr marL="0" indent="0" algn="ctr">
              <a:lnSpc>
                <a:spcPct val="100000"/>
              </a:lnSpc>
              <a:spcBef>
                <a:spcPts val="0"/>
              </a:spcBef>
              <a:buNone/>
              <a:defRPr sz="1800" b="0" i="0">
                <a:solidFill>
                  <a:schemeClr val="tx2"/>
                </a:solidFill>
                <a:latin typeface="Gill Sans Light"/>
                <a:cs typeface="Gill Sans Light"/>
              </a:defRPr>
            </a:lvl1pPr>
          </a:lstStyle>
          <a:p>
            <a:pPr algn="ctr">
              <a:lnSpc>
                <a:spcPct val="80000"/>
              </a:lnSpc>
            </a:pPr>
            <a:r>
              <a:rPr lang="en-US" sz="1350" dirty="0">
                <a:latin typeface="Gill Sans Light"/>
                <a:cs typeface="Gill Sans Light"/>
              </a:rPr>
              <a:t>Subtitle</a:t>
            </a:r>
            <a:r>
              <a:rPr lang="en-US" sz="1350" baseline="0" dirty="0">
                <a:latin typeface="Gill Sans Light"/>
                <a:cs typeface="Gill Sans Light"/>
              </a:rPr>
              <a:t> = 18 pt. Gill Sans Light</a:t>
            </a:r>
            <a:endParaRPr lang="en-US" sz="1350" dirty="0">
              <a:latin typeface="Gill Sans Light"/>
              <a:cs typeface="Gill Sans Light"/>
            </a:endParaRPr>
          </a:p>
        </p:txBody>
      </p:sp>
      <p:sp>
        <p:nvSpPr>
          <p:cNvPr id="14" name="Text Placeholder 37">
            <a:extLst>
              <a:ext uri="{FF2B5EF4-FFF2-40B4-BE49-F238E27FC236}">
                <a16:creationId xmlns:a16="http://schemas.microsoft.com/office/drawing/2014/main" id="{54407669-94E1-8547-A7C3-24C139658907}"/>
              </a:ext>
            </a:extLst>
          </p:cNvPr>
          <p:cNvSpPr>
            <a:spLocks noGrp="1"/>
          </p:cNvSpPr>
          <p:nvPr>
            <p:ph type="body" sz="quarter" idx="16"/>
          </p:nvPr>
        </p:nvSpPr>
        <p:spPr>
          <a:xfrm>
            <a:off x="4584680" y="1297500"/>
            <a:ext cx="4406922" cy="2369015"/>
          </a:xfrm>
          <a:prstGeom prst="rect">
            <a:avLst/>
          </a:prstGeom>
        </p:spPr>
        <p:txBody>
          <a:bodyPr vert="horz"/>
          <a:lstStyle>
            <a:lvl1pPr>
              <a:defRPr b="0" i="0">
                <a:solidFill>
                  <a:schemeClr val="tx2"/>
                </a:solidFill>
                <a:latin typeface="Gill Sans" panose="020B0502020104020203" pitchFamily="34" charset="-79"/>
                <a:cs typeface="Gill Sans" panose="020B0502020104020203" pitchFamily="34" charset="-79"/>
              </a:defRPr>
            </a:lvl1pPr>
            <a:lvl2pPr>
              <a:defRPr b="0" i="0">
                <a:solidFill>
                  <a:schemeClr val="tx2"/>
                </a:solidFill>
                <a:latin typeface="Gill Sans" panose="020B0502020104020203" pitchFamily="34" charset="-79"/>
                <a:cs typeface="Gill Sans" panose="020B0502020104020203" pitchFamily="34" charset="-79"/>
              </a:defRPr>
            </a:lvl2pPr>
            <a:lvl3pPr>
              <a:defRPr b="0" i="0">
                <a:solidFill>
                  <a:schemeClr val="tx2"/>
                </a:solidFill>
                <a:latin typeface="Gill Sans" panose="020B0502020104020203" pitchFamily="34" charset="-79"/>
                <a:cs typeface="Gill Sans" panose="020B0502020104020203" pitchFamily="34" charset="-79"/>
              </a:defRPr>
            </a:lvl3pPr>
            <a:lvl4pPr>
              <a:defRPr b="0" i="0">
                <a:solidFill>
                  <a:schemeClr val="tx2"/>
                </a:solidFill>
                <a:latin typeface="Gill Sans" panose="020B0502020104020203" pitchFamily="34" charset="-79"/>
                <a:cs typeface="Gill Sans" panose="020B0502020104020203" pitchFamily="34" charset="-79"/>
              </a:defRPr>
            </a:lvl4pPr>
            <a:lvl5pPr>
              <a:defRPr b="0" i="0">
                <a:solidFill>
                  <a:schemeClr val="tx2"/>
                </a:solidFill>
                <a:latin typeface="Gill Sans" panose="020B0502020104020203" pitchFamily="34" charset="-79"/>
                <a:cs typeface="Gill Sans" panose="020B05020201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9">
            <a:extLst>
              <a:ext uri="{FF2B5EF4-FFF2-40B4-BE49-F238E27FC236}">
                <a16:creationId xmlns:a16="http://schemas.microsoft.com/office/drawing/2014/main" id="{1D2B8482-1DC0-214D-BCB2-4B9ED2971CA7}"/>
              </a:ext>
            </a:extLst>
          </p:cNvPr>
          <p:cNvSpPr>
            <a:spLocks noGrp="1"/>
          </p:cNvSpPr>
          <p:nvPr>
            <p:ph type="pic" sz="quarter" idx="17" hasCustomPrompt="1"/>
          </p:nvPr>
        </p:nvSpPr>
        <p:spPr>
          <a:xfrm>
            <a:off x="0" y="1291235"/>
            <a:ext cx="4325112" cy="2368748"/>
          </a:xfrm>
          <a:prstGeom prst="rect">
            <a:avLst/>
          </a:prstGeom>
          <a:solidFill>
            <a:schemeClr val="bg1"/>
          </a:solidFill>
        </p:spPr>
        <p:txBody>
          <a:bodyPr vert="horz" anchor="ctr"/>
          <a:lstStyle>
            <a:lvl1pPr marL="0" indent="0" algn="ctr">
              <a:buNone/>
              <a:defRPr>
                <a:solidFill>
                  <a:schemeClr val="tx2"/>
                </a:solidFill>
              </a:defRPr>
            </a:lvl1pPr>
          </a:lstStyle>
          <a:p>
            <a:r>
              <a:rPr lang="en-US" dirty="0"/>
              <a:t>(picture here)</a:t>
            </a:r>
          </a:p>
        </p:txBody>
      </p:sp>
      <p:sp>
        <p:nvSpPr>
          <p:cNvPr id="3" name="Footer Placeholder 2">
            <a:extLst>
              <a:ext uri="{FF2B5EF4-FFF2-40B4-BE49-F238E27FC236}">
                <a16:creationId xmlns:a16="http://schemas.microsoft.com/office/drawing/2014/main" id="{7E0C75D9-D840-6A46-900A-881D2F557017}"/>
              </a:ext>
            </a:extLst>
          </p:cNvPr>
          <p:cNvSpPr>
            <a:spLocks noGrp="1"/>
          </p:cNvSpPr>
          <p:nvPr>
            <p:ph type="ftr" sz="quarter" idx="19"/>
          </p:nvPr>
        </p:nvSpPr>
        <p:spPr/>
        <p:txBody>
          <a:bodyPr/>
          <a:lstStyle/>
          <a:p>
            <a:r>
              <a:rPr lang="en-US"/>
              <a:t>© Copyright 2019 HealthSource Solutions  |  www.healthsource-solutions.com</a:t>
            </a:r>
            <a:endParaRPr lang="en-US" dirty="0"/>
          </a:p>
        </p:txBody>
      </p:sp>
    </p:spTree>
    <p:extLst>
      <p:ext uri="{BB962C8B-B14F-4D97-AF65-F5344CB8AC3E}">
        <p14:creationId xmlns:p14="http://schemas.microsoft.com/office/powerpoint/2010/main" val="7985790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SS_sidebar_2 col_brightblue">
    <p:spTree>
      <p:nvGrpSpPr>
        <p:cNvPr id="1" name=""/>
        <p:cNvGrpSpPr/>
        <p:nvPr/>
      </p:nvGrpSpPr>
      <p:grpSpPr>
        <a:xfrm>
          <a:off x="0" y="0"/>
          <a:ext cx="0" cy="0"/>
          <a:chOff x="0" y="0"/>
          <a:chExt cx="0" cy="0"/>
        </a:xfrm>
      </p:grpSpPr>
      <p:sp>
        <p:nvSpPr>
          <p:cNvPr id="30" name="Rectangle 29"/>
          <p:cNvSpPr/>
          <p:nvPr userDrawn="1"/>
        </p:nvSpPr>
        <p:spPr>
          <a:xfrm>
            <a:off x="3899820" y="3"/>
            <a:ext cx="1354667" cy="104173"/>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760" dirty="0">
              <a:latin typeface="Gill Sans Light"/>
            </a:endParaRPr>
          </a:p>
        </p:txBody>
      </p:sp>
      <p:sp>
        <p:nvSpPr>
          <p:cNvPr id="42" name="Text Placeholder 41"/>
          <p:cNvSpPr>
            <a:spLocks noGrp="1"/>
          </p:cNvSpPr>
          <p:nvPr>
            <p:ph type="body" sz="quarter" idx="18" hasCustomPrompt="1"/>
          </p:nvPr>
        </p:nvSpPr>
        <p:spPr>
          <a:xfrm>
            <a:off x="140496" y="4334965"/>
            <a:ext cx="8862219" cy="296222"/>
          </a:xfrm>
          <a:prstGeom prst="rect">
            <a:avLst/>
          </a:prstGeom>
        </p:spPr>
        <p:txBody>
          <a:bodyPr vert="horz"/>
          <a:lstStyle>
            <a:lvl1pPr marL="0" indent="0" algn="ctr">
              <a:buNone/>
              <a:defRPr sz="1050" b="0" i="1" baseline="0">
                <a:solidFill>
                  <a:schemeClr val="tx2"/>
                </a:solidFill>
                <a:latin typeface="Gill Sans Light"/>
                <a:cs typeface="Gill Sans Light"/>
              </a:defRPr>
            </a:lvl1pPr>
          </a:lstStyle>
          <a:p>
            <a:r>
              <a:rPr lang="en-US" b="0" dirty="0">
                <a:latin typeface="Gill Sans Light"/>
                <a:cs typeface="Gill Sans Light"/>
              </a:rPr>
              <a:t>Subtext = 14 pt. Gill Sans Light Italic</a:t>
            </a:r>
          </a:p>
        </p:txBody>
      </p:sp>
      <p:grpSp>
        <p:nvGrpSpPr>
          <p:cNvPr id="4" name="Group 3"/>
          <p:cNvGrpSpPr/>
          <p:nvPr userDrawn="1"/>
        </p:nvGrpSpPr>
        <p:grpSpPr>
          <a:xfrm>
            <a:off x="2" y="0"/>
            <a:ext cx="1382713" cy="5143500"/>
            <a:chOff x="0" y="0"/>
            <a:chExt cx="2765425" cy="13716000"/>
          </a:xfrm>
          <a:solidFill>
            <a:schemeClr val="accent5"/>
          </a:solidFill>
        </p:grpSpPr>
        <p:sp>
          <p:nvSpPr>
            <p:cNvPr id="2" name="Rectangle 1"/>
            <p:cNvSpPr/>
            <p:nvPr userDrawn="1"/>
          </p:nvSpPr>
          <p:spPr>
            <a:xfrm>
              <a:off x="0" y="0"/>
              <a:ext cx="2765425" cy="1371600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6" dirty="0"/>
            </a:p>
          </p:txBody>
        </p:sp>
        <p:pic>
          <p:nvPicPr>
            <p:cNvPr id="19" name="Picture 18" descr="HSS_REV_V_Tag.eps"/>
            <p:cNvPicPr>
              <a:picLocks noChangeAspect="1"/>
            </p:cNvPicPr>
            <p:nvPr userDrawn="1"/>
          </p:nvPicPr>
          <p:blipFill rotWithShape="1">
            <a:blip r:embed="rId2" cstate="email">
              <a:extLst>
                <a:ext uri="{28A0092B-C50C-407E-A947-70E740481C1C}">
                  <a14:useLocalDpi xmlns:a14="http://schemas.microsoft.com/office/drawing/2010/main" val="0"/>
                </a:ext>
              </a:extLst>
            </a:blip>
            <a:srcRect l="12752" t="10291" r="12840" b="32050"/>
            <a:stretch/>
          </p:blipFill>
          <p:spPr>
            <a:xfrm>
              <a:off x="280987" y="11259106"/>
              <a:ext cx="2359971" cy="2181452"/>
            </a:xfrm>
            <a:prstGeom prst="rect">
              <a:avLst/>
            </a:prstGeom>
            <a:grpFill/>
            <a:ln>
              <a:noFill/>
            </a:ln>
          </p:spPr>
        </p:pic>
      </p:grpSp>
      <p:sp>
        <p:nvSpPr>
          <p:cNvPr id="12" name="Text Placeholder 2">
            <a:extLst>
              <a:ext uri="{FF2B5EF4-FFF2-40B4-BE49-F238E27FC236}">
                <a16:creationId xmlns:a16="http://schemas.microsoft.com/office/drawing/2014/main" id="{4A586852-84CE-CF4D-9B9B-B687B6AC0A1B}"/>
              </a:ext>
            </a:extLst>
          </p:cNvPr>
          <p:cNvSpPr>
            <a:spLocks noGrp="1"/>
          </p:cNvSpPr>
          <p:nvPr>
            <p:ph type="body" sz="quarter" idx="11" hasCustomPrompt="1"/>
          </p:nvPr>
        </p:nvSpPr>
        <p:spPr>
          <a:xfrm>
            <a:off x="148434" y="312542"/>
            <a:ext cx="8843169" cy="344686"/>
          </a:xfrm>
          <a:prstGeom prst="rect">
            <a:avLst/>
          </a:prstGeom>
        </p:spPr>
        <p:txBody>
          <a:bodyPr vert="horz"/>
          <a:lstStyle>
            <a:lvl1pPr marL="0" marR="0" indent="0" algn="ctr" defTabSz="514350" rtl="0" eaLnBrk="1" fontAlgn="auto" latinLnBrk="0" hangingPunct="1">
              <a:lnSpc>
                <a:spcPct val="80000"/>
              </a:lnSpc>
              <a:spcBef>
                <a:spcPts val="225"/>
              </a:spcBef>
              <a:spcAft>
                <a:spcPts val="0"/>
              </a:spcAft>
              <a:buClrTx/>
              <a:buSzTx/>
              <a:buFont typeface="Arial" panose="020B0604020202020204" pitchFamily="34" charset="0"/>
              <a:buNone/>
              <a:tabLst/>
              <a:defRPr lang="en-US" sz="2250" kern="1200" baseline="0" dirty="0" smtClean="0">
                <a:solidFill>
                  <a:srgbClr val="445469"/>
                </a:solidFill>
                <a:latin typeface="Gill Sans"/>
                <a:ea typeface="+mn-ea"/>
                <a:cs typeface="Gill Sans"/>
              </a:defRPr>
            </a:lvl1pPr>
          </a:lstStyle>
          <a:p>
            <a:r>
              <a:rPr lang="en-US" dirty="0">
                <a:solidFill>
                  <a:schemeClr val="bg2"/>
                </a:solidFill>
              </a:rPr>
              <a:t>Title = 30 pt. Gill Sans</a:t>
            </a:r>
          </a:p>
        </p:txBody>
      </p:sp>
      <p:sp>
        <p:nvSpPr>
          <p:cNvPr id="13" name="Text Placeholder 35">
            <a:extLst>
              <a:ext uri="{FF2B5EF4-FFF2-40B4-BE49-F238E27FC236}">
                <a16:creationId xmlns:a16="http://schemas.microsoft.com/office/drawing/2014/main" id="{C4DA54F8-34C4-7140-A5B2-0C9281B3BBEF}"/>
              </a:ext>
            </a:extLst>
          </p:cNvPr>
          <p:cNvSpPr>
            <a:spLocks noGrp="1"/>
          </p:cNvSpPr>
          <p:nvPr>
            <p:ph type="body" sz="quarter" idx="15" hasCustomPrompt="1"/>
          </p:nvPr>
        </p:nvSpPr>
        <p:spPr>
          <a:xfrm>
            <a:off x="166647" y="669868"/>
            <a:ext cx="8836066" cy="338138"/>
          </a:xfrm>
          <a:prstGeom prst="rect">
            <a:avLst/>
          </a:prstGeom>
        </p:spPr>
        <p:txBody>
          <a:bodyPr vert="horz"/>
          <a:lstStyle>
            <a:lvl1pPr marL="0" indent="0" algn="ctr">
              <a:lnSpc>
                <a:spcPct val="100000"/>
              </a:lnSpc>
              <a:spcBef>
                <a:spcPts val="0"/>
              </a:spcBef>
              <a:buNone/>
              <a:defRPr sz="1800" b="0" i="0">
                <a:solidFill>
                  <a:schemeClr val="tx2"/>
                </a:solidFill>
                <a:latin typeface="Gill Sans Light"/>
                <a:cs typeface="Gill Sans Light"/>
              </a:defRPr>
            </a:lvl1pPr>
          </a:lstStyle>
          <a:p>
            <a:pPr algn="ctr">
              <a:lnSpc>
                <a:spcPct val="80000"/>
              </a:lnSpc>
            </a:pPr>
            <a:r>
              <a:rPr lang="en-US" sz="1350" dirty="0">
                <a:latin typeface="Gill Sans Light"/>
                <a:cs typeface="Gill Sans Light"/>
              </a:rPr>
              <a:t>Subtitle</a:t>
            </a:r>
            <a:r>
              <a:rPr lang="en-US" sz="1350" baseline="0" dirty="0">
                <a:latin typeface="Gill Sans Light"/>
                <a:cs typeface="Gill Sans Light"/>
              </a:rPr>
              <a:t> = 18 pt. Gill Sans Light</a:t>
            </a:r>
            <a:endParaRPr lang="en-US" sz="1350" dirty="0">
              <a:latin typeface="Gill Sans Light"/>
              <a:cs typeface="Gill Sans Light"/>
            </a:endParaRPr>
          </a:p>
        </p:txBody>
      </p:sp>
      <p:sp>
        <p:nvSpPr>
          <p:cNvPr id="14" name="Text Placeholder 37">
            <a:extLst>
              <a:ext uri="{FF2B5EF4-FFF2-40B4-BE49-F238E27FC236}">
                <a16:creationId xmlns:a16="http://schemas.microsoft.com/office/drawing/2014/main" id="{364B975E-D526-FA47-8E2D-CA417BD11494}"/>
              </a:ext>
            </a:extLst>
          </p:cNvPr>
          <p:cNvSpPr>
            <a:spLocks noGrp="1"/>
          </p:cNvSpPr>
          <p:nvPr>
            <p:ph type="body" sz="quarter" idx="16"/>
          </p:nvPr>
        </p:nvSpPr>
        <p:spPr>
          <a:xfrm>
            <a:off x="4584680" y="1297500"/>
            <a:ext cx="4406922" cy="2369015"/>
          </a:xfrm>
          <a:prstGeom prst="rect">
            <a:avLst/>
          </a:prstGeom>
        </p:spPr>
        <p:txBody>
          <a:bodyPr vert="horz"/>
          <a:lstStyle>
            <a:lvl1pPr>
              <a:defRPr b="0" i="0">
                <a:solidFill>
                  <a:schemeClr val="tx2"/>
                </a:solidFill>
                <a:latin typeface="Gill Sans" panose="020B0502020104020203" pitchFamily="34" charset="-79"/>
                <a:cs typeface="Gill Sans" panose="020B0502020104020203" pitchFamily="34" charset="-79"/>
              </a:defRPr>
            </a:lvl1pPr>
            <a:lvl2pPr>
              <a:defRPr b="0" i="0">
                <a:solidFill>
                  <a:schemeClr val="tx2"/>
                </a:solidFill>
                <a:latin typeface="Gill Sans" panose="020B0502020104020203" pitchFamily="34" charset="-79"/>
                <a:cs typeface="Gill Sans" panose="020B0502020104020203" pitchFamily="34" charset="-79"/>
              </a:defRPr>
            </a:lvl2pPr>
            <a:lvl3pPr>
              <a:defRPr b="0" i="0">
                <a:solidFill>
                  <a:schemeClr val="tx2"/>
                </a:solidFill>
                <a:latin typeface="Gill Sans" panose="020B0502020104020203" pitchFamily="34" charset="-79"/>
                <a:cs typeface="Gill Sans" panose="020B0502020104020203" pitchFamily="34" charset="-79"/>
              </a:defRPr>
            </a:lvl3pPr>
            <a:lvl4pPr>
              <a:defRPr b="0" i="0">
                <a:solidFill>
                  <a:schemeClr val="tx2"/>
                </a:solidFill>
                <a:latin typeface="Gill Sans" panose="020B0502020104020203" pitchFamily="34" charset="-79"/>
                <a:cs typeface="Gill Sans" panose="020B0502020104020203" pitchFamily="34" charset="-79"/>
              </a:defRPr>
            </a:lvl4pPr>
            <a:lvl5pPr>
              <a:defRPr b="0" i="0">
                <a:solidFill>
                  <a:schemeClr val="tx2"/>
                </a:solidFill>
                <a:latin typeface="Gill Sans" panose="020B0502020104020203" pitchFamily="34" charset="-79"/>
                <a:cs typeface="Gill Sans" panose="020B0502020104020203" pitchFamily="34"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39">
            <a:extLst>
              <a:ext uri="{FF2B5EF4-FFF2-40B4-BE49-F238E27FC236}">
                <a16:creationId xmlns:a16="http://schemas.microsoft.com/office/drawing/2014/main" id="{BC2A35A4-7BFE-4443-BA12-7A8F2F51A38A}"/>
              </a:ext>
            </a:extLst>
          </p:cNvPr>
          <p:cNvSpPr>
            <a:spLocks noGrp="1"/>
          </p:cNvSpPr>
          <p:nvPr>
            <p:ph type="pic" sz="quarter" idx="17" hasCustomPrompt="1"/>
          </p:nvPr>
        </p:nvSpPr>
        <p:spPr>
          <a:xfrm>
            <a:off x="0" y="1291235"/>
            <a:ext cx="4325112" cy="2368748"/>
          </a:xfrm>
          <a:prstGeom prst="rect">
            <a:avLst/>
          </a:prstGeom>
          <a:solidFill>
            <a:schemeClr val="bg1"/>
          </a:solidFill>
        </p:spPr>
        <p:txBody>
          <a:bodyPr vert="horz" anchor="ctr"/>
          <a:lstStyle>
            <a:lvl1pPr marL="0" indent="0" algn="ctr">
              <a:buNone/>
              <a:defRPr>
                <a:solidFill>
                  <a:schemeClr val="tx2"/>
                </a:solidFill>
              </a:defRPr>
            </a:lvl1pPr>
          </a:lstStyle>
          <a:p>
            <a:r>
              <a:rPr lang="en-US" dirty="0"/>
              <a:t>(picture here)</a:t>
            </a:r>
          </a:p>
        </p:txBody>
      </p:sp>
      <p:sp>
        <p:nvSpPr>
          <p:cNvPr id="3" name="Footer Placeholder 2">
            <a:extLst>
              <a:ext uri="{FF2B5EF4-FFF2-40B4-BE49-F238E27FC236}">
                <a16:creationId xmlns:a16="http://schemas.microsoft.com/office/drawing/2014/main" id="{AB00A220-45F3-7F4A-A43B-19426B0A6BA0}"/>
              </a:ext>
            </a:extLst>
          </p:cNvPr>
          <p:cNvSpPr>
            <a:spLocks noGrp="1"/>
          </p:cNvSpPr>
          <p:nvPr>
            <p:ph type="ftr" sz="quarter" idx="19"/>
          </p:nvPr>
        </p:nvSpPr>
        <p:spPr/>
        <p:txBody>
          <a:bodyPr/>
          <a:lstStyle/>
          <a:p>
            <a:r>
              <a:rPr lang="en-US"/>
              <a:t>© Copyright 2019 HealthSource Solutions  |  www.healthsource-solutions.com</a:t>
            </a:r>
            <a:endParaRPr lang="en-US" dirty="0"/>
          </a:p>
        </p:txBody>
      </p:sp>
    </p:spTree>
    <p:extLst>
      <p:ext uri="{BB962C8B-B14F-4D97-AF65-F5344CB8AC3E}">
        <p14:creationId xmlns:p14="http://schemas.microsoft.com/office/powerpoint/2010/main" val="6404378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 Rule Lon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grpSp>
        <p:nvGrpSpPr>
          <p:cNvPr id="30" name="Group 29">
            <a:extLst>
              <a:ext uri="{FF2B5EF4-FFF2-40B4-BE49-F238E27FC236}">
                <a16:creationId xmlns:a16="http://schemas.microsoft.com/office/drawing/2014/main" id="{519CA2BB-709C-8E4E-81D5-1B0D6B42C5D8}"/>
              </a:ext>
            </a:extLst>
          </p:cNvPr>
          <p:cNvGrpSpPr/>
          <p:nvPr userDrawn="1"/>
        </p:nvGrpSpPr>
        <p:grpSpPr>
          <a:xfrm>
            <a:off x="0" y="0"/>
            <a:ext cx="9144000" cy="51318"/>
            <a:chOff x="0" y="0"/>
            <a:chExt cx="9144000" cy="51318"/>
          </a:xfrm>
        </p:grpSpPr>
        <p:sp>
          <p:nvSpPr>
            <p:cNvPr id="31" name="Rectangle 30">
              <a:extLst>
                <a:ext uri="{FF2B5EF4-FFF2-40B4-BE49-F238E27FC236}">
                  <a16:creationId xmlns:a16="http://schemas.microsoft.com/office/drawing/2014/main" id="{79E58AC5-AE40-FC43-8EEA-4FAF9169E2BD}"/>
                </a:ext>
              </a:extLst>
            </p:cNvPr>
            <p:cNvSpPr/>
            <p:nvPr userDrawn="1"/>
          </p:nvSpPr>
          <p:spPr>
            <a:xfrm>
              <a:off x="0" y="0"/>
              <a:ext cx="9144000" cy="5131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BB6EAC-D5FF-854F-9060-E445B26CA180}"/>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5A28A26-6030-074F-B54B-60043E698DDC}"/>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2EBD36-A097-464E-8DEF-8731DE775E80}"/>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62EC990-A942-6449-9ACB-3D3FAD636923}"/>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E3EF9D92-3499-C341-922C-2D2420C510D1}"/>
              </a:ext>
            </a:extLst>
          </p:cNvPr>
          <p:cNvSpPr>
            <a:spLocks noGrp="1"/>
          </p:cNvSpPr>
          <p:nvPr>
            <p:ph type="body" sz="quarter" idx="12"/>
          </p:nvPr>
        </p:nvSpPr>
        <p:spPr>
          <a:xfrm>
            <a:off x="0" y="0"/>
            <a:ext cx="9144000" cy="1119188"/>
          </a:xfrm>
          <a:prstGeom prst="rect">
            <a:avLst/>
          </a:prstGeom>
        </p:spPr>
        <p:txBody>
          <a:bodyPr anchor="ctr" anchorCtr="0"/>
          <a:lstStyle>
            <a:lvl1pPr marL="0" indent="0" algn="ctr">
              <a:buNone/>
              <a:defRPr sz="2400"/>
            </a:lvl1pPr>
          </a:lstStyle>
          <a:p>
            <a:pPr lvl="0"/>
            <a:r>
              <a:rPr lang="en-US"/>
              <a:t>Click to edit Master text styles</a:t>
            </a:r>
          </a:p>
        </p:txBody>
      </p:sp>
      <p:cxnSp>
        <p:nvCxnSpPr>
          <p:cNvPr id="3" name="Straight Connector 2">
            <a:extLst>
              <a:ext uri="{FF2B5EF4-FFF2-40B4-BE49-F238E27FC236}">
                <a16:creationId xmlns:a16="http://schemas.microsoft.com/office/drawing/2014/main" id="{8239C62F-A539-FC47-A503-233FC80E35B4}"/>
              </a:ext>
            </a:extLst>
          </p:cNvPr>
          <p:cNvCxnSpPr>
            <a:cxnSpLocks/>
          </p:cNvCxnSpPr>
          <p:nvPr userDrawn="1"/>
        </p:nvCxnSpPr>
        <p:spPr>
          <a:xfrm>
            <a:off x="232206" y="1126860"/>
            <a:ext cx="8679589"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6">
            <a:extLst>
              <a:ext uri="{FF2B5EF4-FFF2-40B4-BE49-F238E27FC236}">
                <a16:creationId xmlns:a16="http://schemas.microsoft.com/office/drawing/2014/main" id="{41E121D0-5BCA-944B-8F09-FEF8A8267445}"/>
              </a:ext>
            </a:extLst>
          </p:cNvPr>
          <p:cNvSpPr>
            <a:spLocks noGrp="1"/>
          </p:cNvSpPr>
          <p:nvPr>
            <p:ph type="body" sz="quarter" idx="13"/>
          </p:nvPr>
        </p:nvSpPr>
        <p:spPr>
          <a:xfrm>
            <a:off x="457200" y="1373390"/>
            <a:ext cx="8229600" cy="3230563"/>
          </a:xfrm>
          <a:prstGeom prst="rect">
            <a:avLst/>
          </a:prstGeom>
        </p:spPr>
        <p:txBody>
          <a:bodyPr/>
          <a:lstStyle>
            <a:lvl1pPr marL="4762" indent="0" algn="ct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40835452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op Rule Shor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51318"/>
            <a:chOff x="0" y="0"/>
            <a:chExt cx="9144000" cy="51318"/>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5131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945ABE4-9445-654F-922D-C1AECB9197C0}"/>
              </a:ext>
            </a:extLst>
          </p:cNvPr>
          <p:cNvSpPr>
            <a:spLocks noGrp="1"/>
          </p:cNvSpPr>
          <p:nvPr>
            <p:ph type="body" sz="quarter" idx="12"/>
          </p:nvPr>
        </p:nvSpPr>
        <p:spPr>
          <a:xfrm>
            <a:off x="0" y="0"/>
            <a:ext cx="9144000" cy="914400"/>
          </a:xfrm>
          <a:prstGeom prst="rect">
            <a:avLst/>
          </a:prstGeom>
        </p:spPr>
        <p:txBody>
          <a:bodyPr anchor="ctr" anchorCtr="0"/>
          <a:lstStyle>
            <a:lvl1pPr marL="0" indent="0" algn="ctr">
              <a:buNone/>
              <a:defRPr sz="2400"/>
            </a:lvl1pPr>
          </a:lstStyle>
          <a:p>
            <a:pPr lvl="0"/>
            <a:r>
              <a:rPr lang="en-US"/>
              <a:t>Click to edit Master text styles</a:t>
            </a:r>
          </a:p>
        </p:txBody>
      </p:sp>
      <p:cxnSp>
        <p:nvCxnSpPr>
          <p:cNvPr id="19" name="Straight Connector 18">
            <a:extLst>
              <a:ext uri="{FF2B5EF4-FFF2-40B4-BE49-F238E27FC236}">
                <a16:creationId xmlns:a16="http://schemas.microsoft.com/office/drawing/2014/main" id="{9EAC752B-8AD1-2441-AF0D-A11427F388CA}"/>
              </a:ext>
            </a:extLst>
          </p:cNvPr>
          <p:cNvCxnSpPr>
            <a:cxnSpLocks/>
          </p:cNvCxnSpPr>
          <p:nvPr userDrawn="1"/>
        </p:nvCxnSpPr>
        <p:spPr>
          <a:xfrm>
            <a:off x="232206" y="918793"/>
            <a:ext cx="8679589" cy="0"/>
          </a:xfrm>
          <a:prstGeom prst="line">
            <a:avLst/>
          </a:prstGeom>
          <a:ln w="9525">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 Placeholder 6">
            <a:extLst>
              <a:ext uri="{FF2B5EF4-FFF2-40B4-BE49-F238E27FC236}">
                <a16:creationId xmlns:a16="http://schemas.microsoft.com/office/drawing/2014/main" id="{EDD2F2B1-ACD8-584D-8962-79EA17F9F874}"/>
              </a:ext>
            </a:extLst>
          </p:cNvPr>
          <p:cNvSpPr>
            <a:spLocks noGrp="1"/>
          </p:cNvSpPr>
          <p:nvPr>
            <p:ph type="body" sz="quarter" idx="13"/>
          </p:nvPr>
        </p:nvSpPr>
        <p:spPr>
          <a:xfrm>
            <a:off x="457200" y="1097280"/>
            <a:ext cx="8229600" cy="3230563"/>
          </a:xfrm>
          <a:prstGeom prst="rect">
            <a:avLst/>
          </a:prstGeom>
        </p:spPr>
        <p:txBody>
          <a:bodyPr/>
          <a:lstStyle>
            <a:lvl1pPr marL="4762" indent="0" algn="ct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01829152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880"/>
            <a:ext cx="8229600" cy="857250"/>
          </a:xfrm>
          <a:prstGeom prst="rect">
            <a:avLst/>
          </a:prstGeom>
        </p:spPr>
        <p:txBody>
          <a:bodyPr/>
          <a:lstStyle>
            <a:lvl1pPr>
              <a:defRPr sz="2800">
                <a:solidFill>
                  <a:schemeClr val="tx1"/>
                </a:solidFill>
                <a:latin typeface="Calibri" panose="020F0502020204030204" pitchFamily="34" charset="0"/>
                <a:cs typeface="Calibri" panose="020F0502020204030204" pitchFamily="34" charset="0"/>
              </a:defRPr>
            </a:lvl1pPr>
          </a:lstStyle>
          <a:p>
            <a:r>
              <a:rPr lang="en-US"/>
              <a:t>Title: centered top, Arial, 28pt, dark gray</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59E8BE49-B2F5-7C4D-BD11-31D4D0980CFF}" type="datetime1">
              <a:rPr lang="en-US" smtClean="0"/>
              <a:pPr/>
              <a:t>10/1/2020</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1" name="Slide Number Placeholder 6">
            <a:extLst>
              <a:ext uri="{FF2B5EF4-FFF2-40B4-BE49-F238E27FC236}">
                <a16:creationId xmlns:a16="http://schemas.microsoft.com/office/drawing/2014/main" id="{E2CA195A-D37F-0F4E-9145-2A5B81EBD60F}"/>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7" name="Text Placeholder 6">
            <a:extLst>
              <a:ext uri="{FF2B5EF4-FFF2-40B4-BE49-F238E27FC236}">
                <a16:creationId xmlns:a16="http://schemas.microsoft.com/office/drawing/2014/main" id="{E41F57CD-3001-604D-BBB2-BCFD01589450}"/>
              </a:ext>
            </a:extLst>
          </p:cNvPr>
          <p:cNvSpPr>
            <a:spLocks noGrp="1"/>
          </p:cNvSpPr>
          <p:nvPr>
            <p:ph type="body" sz="quarter" idx="13"/>
          </p:nvPr>
        </p:nvSpPr>
        <p:spPr>
          <a:xfrm>
            <a:off x="457200" y="1097280"/>
            <a:ext cx="8229600" cy="3230563"/>
          </a:xfrm>
          <a:prstGeom prst="rect">
            <a:avLst/>
          </a:prstGeom>
        </p:spPr>
        <p:txBody>
          <a:bodyPr/>
          <a:lstStyle>
            <a:lvl1pPr marL="4762" indent="0" algn="ct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08970726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880"/>
            <a:ext cx="8229600" cy="857250"/>
          </a:xfrm>
          <a:prstGeom prst="rect">
            <a:avLst/>
          </a:prstGeom>
        </p:spPr>
        <p:txBody>
          <a:bodyPr/>
          <a:lstStyle>
            <a:lvl1pPr>
              <a:defRPr sz="2800">
                <a:solidFill>
                  <a:schemeClr val="tx1"/>
                </a:solidFill>
                <a:latin typeface="Calibri" panose="020F0502020204030204" pitchFamily="34" charset="0"/>
                <a:cs typeface="Calibri" panose="020F0502020204030204" pitchFamily="34" charset="0"/>
              </a:defRPr>
            </a:lvl1pPr>
          </a:lstStyle>
          <a:p>
            <a:r>
              <a:rPr lang="en-US"/>
              <a:t>Title: centered top, Arial, 28pt, dark gray</a:t>
            </a:r>
          </a:p>
        </p:txBody>
      </p:sp>
      <p:sp>
        <p:nvSpPr>
          <p:cNvPr id="4" name="Date Placeholder 3"/>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59E8BE49-B2F5-7C4D-BD11-31D4D0980CFF}" type="datetime1">
              <a:rPr lang="en-US" smtClean="0"/>
              <a:pPr/>
              <a:t>10/1/2020</a:t>
            </a:fld>
            <a:endParaRPr lang="en-US"/>
          </a:p>
        </p:txBody>
      </p:sp>
      <p:sp>
        <p:nvSpPr>
          <p:cNvPr id="5" name="Footer Placeholder 4"/>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11" name="Slide Number Placeholder 6">
            <a:extLst>
              <a:ext uri="{FF2B5EF4-FFF2-40B4-BE49-F238E27FC236}">
                <a16:creationId xmlns:a16="http://schemas.microsoft.com/office/drawing/2014/main" id="{E2CA195A-D37F-0F4E-9145-2A5B81EBD60F}"/>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7" name="Text Placeholder 6">
            <a:extLst>
              <a:ext uri="{FF2B5EF4-FFF2-40B4-BE49-F238E27FC236}">
                <a16:creationId xmlns:a16="http://schemas.microsoft.com/office/drawing/2014/main" id="{36EE1291-5AFC-FC48-BAB6-46D302768D38}"/>
              </a:ext>
            </a:extLst>
          </p:cNvPr>
          <p:cNvSpPr>
            <a:spLocks noGrp="1"/>
          </p:cNvSpPr>
          <p:nvPr>
            <p:ph type="body" sz="quarter" idx="13"/>
          </p:nvPr>
        </p:nvSpPr>
        <p:spPr>
          <a:xfrm>
            <a:off x="457200" y="1095325"/>
            <a:ext cx="8229600" cy="3222676"/>
          </a:xfrm>
          <a:prstGeom prst="rect">
            <a:avLst/>
          </a:prstGeom>
        </p:spPr>
        <p:txBody>
          <a:bodyPr/>
          <a:lstStyle>
            <a:lvl1pPr marL="231775" indent="-231775">
              <a:tabLst/>
              <a:defRPr sz="1600">
                <a:latin typeface="Calibri" panose="020F0502020204030204" pitchFamily="34" charset="0"/>
                <a:cs typeface="Calibri" panose="020F0502020204030204" pitchFamily="34" charset="0"/>
              </a:defRPr>
            </a:lvl1pPr>
            <a:lvl2pPr marL="573088" indent="-225425">
              <a:buFont typeface="Arial" panose="020B0604020202020204" pitchFamily="34" charset="0"/>
              <a:buChar char="•"/>
              <a:tabLst/>
              <a:defRPr sz="1400">
                <a:latin typeface="Calibri" panose="020F0502020204030204" pitchFamily="34" charset="0"/>
                <a:cs typeface="Calibri" panose="020F0502020204030204" pitchFamily="34" charset="0"/>
              </a:defRPr>
            </a:lvl2pPr>
            <a:lvl3pPr marL="915988" indent="-227013">
              <a:buFont typeface="System Font Regular"/>
              <a:buChar char="–"/>
              <a:tabLst/>
              <a:defRPr sz="1200">
                <a:latin typeface="Calibri" panose="020F0502020204030204" pitchFamily="34" charset="0"/>
                <a:cs typeface="Calibri" panose="020F0502020204030204" pitchFamily="34" charset="0"/>
              </a:defRPr>
            </a:lvl3pPr>
            <a:lvl4pPr marL="1374775" indent="-227013">
              <a:buFont typeface="Arial" panose="020B0604020202020204" pitchFamily="34" charset="0"/>
              <a:buChar char="•"/>
              <a:tabLst/>
              <a:defRPr sz="1100">
                <a:latin typeface="Calibri" panose="020F0502020204030204" pitchFamily="34" charset="0"/>
                <a:cs typeface="Calibri" panose="020F0502020204030204" pitchFamily="34" charset="0"/>
              </a:defRPr>
            </a:lvl4pPr>
            <a:lvl5pPr marL="1831975" indent="-220663">
              <a:buFont typeface="System Font Regular"/>
              <a:buChar char="–"/>
              <a:tabLst/>
              <a:defRPr sz="11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683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82880"/>
            <a:ext cx="8229600" cy="857250"/>
          </a:xfrm>
          <a:prstGeom prst="rect">
            <a:avLst/>
          </a:prstGeom>
        </p:spPr>
        <p:txBody>
          <a:bodyPr/>
          <a:lstStyle>
            <a:lvl1pPr>
              <a:defRPr sz="2800">
                <a:solidFill>
                  <a:schemeClr val="tx1"/>
                </a:solidFill>
                <a:latin typeface="Calibri" panose="020F0502020204030204" pitchFamily="34" charset="0"/>
                <a:cs typeface="Calibri" panose="020F0502020204030204" pitchFamily="34" charset="0"/>
              </a:defRPr>
            </a:lvl1pPr>
          </a:lstStyle>
          <a:p>
            <a:r>
              <a:rPr lang="en-US"/>
              <a:t>Title: centered top, Arial, 28pt, dark gray</a:t>
            </a:r>
          </a:p>
        </p:txBody>
      </p:sp>
      <p:sp>
        <p:nvSpPr>
          <p:cNvPr id="3" name="Date Placeholder 2"/>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B65CF41-27DA-D34E-A413-2A5B4BE251FC}" type="datetime1">
              <a:rPr lang="en-US" smtClean="0"/>
              <a:pPr/>
              <a:t>10/1/2020</a:t>
            </a:fld>
            <a:endParaRPr lang="en-US"/>
          </a:p>
        </p:txBody>
      </p:sp>
      <p:sp>
        <p:nvSpPr>
          <p:cNvPr id="4" name="Footer Placeholder 3"/>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5" name="Slide Number Placeholder 4"/>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43805909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94105051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vider Blu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966F161D-23EE-2C4B-9EED-C6476AB5D07D}"/>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773E821E-746E-8545-88C4-AE6FDBD380A2}"/>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17779176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57200" y="4767263"/>
            <a:ext cx="2895600" cy="273844"/>
          </a:xfrm>
          <a:prstGeom prst="rect">
            <a:avLst/>
          </a:prstGeom>
        </p:spPr>
        <p:txBody>
          <a:bodyPr/>
          <a:lstStyle/>
          <a:p>
            <a:r>
              <a:rPr lang="en-US"/>
              <a:t>Sourcewell  |  Title goes here</a:t>
            </a:r>
            <a:endParaRPr lang="en-US" dirty="0"/>
          </a:p>
        </p:txBody>
      </p:sp>
      <p:sp>
        <p:nvSpPr>
          <p:cNvPr id="4" name="Slide Number Placeholder 3"/>
          <p:cNvSpPr>
            <a:spLocks noGrp="1"/>
          </p:cNvSpPr>
          <p:nvPr>
            <p:ph type="sldNum" sz="quarter" idx="11"/>
          </p:nvPr>
        </p:nvSpPr>
        <p:spPr>
          <a:xfrm>
            <a:off x="8153400" y="4767263"/>
            <a:ext cx="533400" cy="273844"/>
          </a:xfrm>
          <a:prstGeom prst="rect">
            <a:avLst/>
          </a:prstGeom>
        </p:spPr>
        <p:txBody>
          <a:bodyPr/>
          <a:lstStyle/>
          <a:p>
            <a:fld id="{CC07A0C6-0FC1-476D-8928-A360A0127B30}" type="slidenum">
              <a:rPr lang="en-US" smtClean="0"/>
              <a:pPr/>
              <a:t>‹#›</a:t>
            </a:fld>
            <a:endParaRPr lang="en-US" dirty="0"/>
          </a:p>
        </p:txBody>
      </p:sp>
      <p:sp>
        <p:nvSpPr>
          <p:cNvPr id="5" name="Date Placeholder 4"/>
          <p:cNvSpPr>
            <a:spLocks noGrp="1"/>
          </p:cNvSpPr>
          <p:nvPr>
            <p:ph type="dt" sz="half" idx="12"/>
          </p:nvPr>
        </p:nvSpPr>
        <p:spPr>
          <a:xfrm>
            <a:off x="5943600" y="4767263"/>
            <a:ext cx="2133600" cy="273844"/>
          </a:xfrm>
          <a:prstGeom prst="rect">
            <a:avLst/>
          </a:prstGeom>
        </p:spPr>
        <p:txBody>
          <a:bodyPr/>
          <a:lstStyle/>
          <a:p>
            <a:fld id="{DBCD28B7-DCE4-FC4D-8557-915E0078C5B0}" type="datetime4">
              <a:rPr lang="en-US" smtClean="0"/>
              <a:t>October 1, 2020</a:t>
            </a:fld>
            <a:endParaRPr lang="en-US" dirty="0"/>
          </a:p>
        </p:txBody>
      </p:sp>
      <p:sp>
        <p:nvSpPr>
          <p:cNvPr id="2" name="Title 1"/>
          <p:cNvSpPr>
            <a:spLocks noGrp="1"/>
          </p:cNvSpPr>
          <p:nvPr>
            <p:ph type="title"/>
          </p:nvPr>
        </p:nvSpPr>
        <p:spPr/>
        <p:txBody>
          <a:bodyPr numCol="1"/>
          <a:lstStyle/>
          <a:p>
            <a:r>
              <a:rPr lang="en-US"/>
              <a:t>Click to edit Master title style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ivider Gree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1B6AE0EE-1AA1-0B49-A754-563D19BCCF37}"/>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188112075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ivider Purp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6C36BA20-6109-AB4F-94AF-00BD89A3903A}"/>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103248528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vider Burgand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964BC7BA-CB24-C54F-B713-3FD26EFA3C14}"/>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321490433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vider Dark Purp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5341A878-82F9-2344-B9D5-A86700C8EB91}"/>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371547591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vider Gra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60A676-66C1-9A47-8815-9D54F05BB7FA}" type="datetime1">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18" name="Rectangle 17">
            <a:extLst>
              <a:ext uri="{FF2B5EF4-FFF2-40B4-BE49-F238E27FC236}">
                <a16:creationId xmlns:a16="http://schemas.microsoft.com/office/drawing/2014/main" id="{3BB3ECAD-C88B-4141-8062-1C8CCFDC6179}"/>
              </a:ext>
            </a:extLst>
          </p:cNvPr>
          <p:cNvSpPr/>
          <p:nvPr userDrawn="1"/>
        </p:nvSpPr>
        <p:spPr>
          <a:xfrm>
            <a:off x="0" y="1554132"/>
            <a:ext cx="9144000" cy="17151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0" y="1560044"/>
            <a:ext cx="6884581" cy="1703294"/>
          </a:xfrm>
          <a:prstGeom prst="rect">
            <a:avLst/>
          </a:prstGeom>
        </p:spPr>
        <p:txBody>
          <a:bodyPr anchor="ctr"/>
          <a:lstStyle>
            <a:lvl1pPr algn="r">
              <a:defRPr sz="2800">
                <a:solidFill>
                  <a:schemeClr val="bg1"/>
                </a:solidFill>
                <a:latin typeface="Calibri" panose="020F0502020204030204" pitchFamily="34" charset="0"/>
                <a:cs typeface="Calibri" panose="020F0502020204030204" pitchFamily="34" charset="0"/>
              </a:defRPr>
            </a:lvl1pPr>
          </a:lstStyle>
          <a:p>
            <a:r>
              <a:rPr lang="en-US"/>
              <a:t>Divider: right justified, centered top to bottom, Calibri, 28pt, white type</a:t>
            </a:r>
          </a:p>
        </p:txBody>
      </p:sp>
      <p:pic>
        <p:nvPicPr>
          <p:cNvPr id="23" name="Graphic 22">
            <a:extLst>
              <a:ext uri="{FF2B5EF4-FFF2-40B4-BE49-F238E27FC236}">
                <a16:creationId xmlns:a16="http://schemas.microsoft.com/office/drawing/2014/main" id="{9825255C-95B4-B74C-9BDB-440C73FBCD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7127376" y="1212396"/>
            <a:ext cx="2430375" cy="2430375"/>
          </a:xfrm>
          <a:custGeom>
            <a:avLst/>
            <a:gdLst>
              <a:gd name="connsiteX0" fmla="*/ 0 w 2430375"/>
              <a:gd name="connsiteY0" fmla="*/ 0 h 2430375"/>
              <a:gd name="connsiteX1" fmla="*/ 2016624 w 2430375"/>
              <a:gd name="connsiteY1" fmla="*/ 0 h 2430375"/>
              <a:gd name="connsiteX2" fmla="*/ 2016624 w 2430375"/>
              <a:gd name="connsiteY2" fmla="*/ 2392041 h 2430375"/>
              <a:gd name="connsiteX3" fmla="*/ 2430375 w 2430375"/>
              <a:gd name="connsiteY3" fmla="*/ 2392041 h 2430375"/>
              <a:gd name="connsiteX4" fmla="*/ 2430375 w 2430375"/>
              <a:gd name="connsiteY4" fmla="*/ 2430375 h 2430375"/>
              <a:gd name="connsiteX5" fmla="*/ 0 w 2430375"/>
              <a:gd name="connsiteY5" fmla="*/ 2430375 h 24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375" h="2430375">
                <a:moveTo>
                  <a:pt x="0" y="0"/>
                </a:moveTo>
                <a:lnTo>
                  <a:pt x="2016624" y="0"/>
                </a:lnTo>
                <a:lnTo>
                  <a:pt x="2016624" y="2392041"/>
                </a:lnTo>
                <a:lnTo>
                  <a:pt x="2430375" y="2392041"/>
                </a:lnTo>
                <a:lnTo>
                  <a:pt x="2430375" y="2430375"/>
                </a:lnTo>
                <a:lnTo>
                  <a:pt x="0" y="2430375"/>
                </a:lnTo>
                <a:close/>
              </a:path>
            </a:pathLst>
          </a:custGeom>
        </p:spPr>
      </p:pic>
      <p:sp>
        <p:nvSpPr>
          <p:cNvPr id="9" name="Rectangle 8">
            <a:extLst>
              <a:ext uri="{FF2B5EF4-FFF2-40B4-BE49-F238E27FC236}">
                <a16:creationId xmlns:a16="http://schemas.microsoft.com/office/drawing/2014/main" id="{F307F627-84BD-9A4D-A9CF-78CE7856B470}"/>
              </a:ext>
            </a:extLst>
          </p:cNvPr>
          <p:cNvSpPr/>
          <p:nvPr userDrawn="1"/>
        </p:nvSpPr>
        <p:spPr>
          <a:xfrm>
            <a:off x="8600303" y="4562115"/>
            <a:ext cx="543697" cy="5338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Slide Number Placeholder 6">
            <a:extLst>
              <a:ext uri="{FF2B5EF4-FFF2-40B4-BE49-F238E27FC236}">
                <a16:creationId xmlns:a16="http://schemas.microsoft.com/office/drawing/2014/main" id="{B560150A-4C4E-2142-9074-9A73B7DC7703}"/>
              </a:ext>
            </a:extLst>
          </p:cNvPr>
          <p:cNvSpPr>
            <a:spLocks noGrp="1"/>
          </p:cNvSpPr>
          <p:nvPr>
            <p:ph type="sldNum" sz="quarter" idx="12"/>
          </p:nvPr>
        </p:nvSpPr>
        <p:spPr>
          <a:xfrm>
            <a:off x="0" y="4865828"/>
            <a:ext cx="289249" cy="193515"/>
          </a:xfrm>
          <a:prstGeom prst="rect">
            <a:avLst/>
          </a:prstGeom>
        </p:spPr>
        <p:txBody>
          <a:bodyPr/>
          <a:lstStyle>
            <a:lvl1pPr>
              <a:defRPr>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Tree>
    <p:extLst>
      <p:ext uri="{BB962C8B-B14F-4D97-AF65-F5344CB8AC3E}">
        <p14:creationId xmlns:p14="http://schemas.microsoft.com/office/powerpoint/2010/main" val="25525233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2" name="Rectangle 1">
            <a:extLst>
              <a:ext uri="{FF2B5EF4-FFF2-40B4-BE49-F238E27FC236}">
                <a16:creationId xmlns:a16="http://schemas.microsoft.com/office/drawing/2014/main" id="{9B3B819A-6926-BA4E-9405-69FA4FAA6295}"/>
              </a:ext>
            </a:extLst>
          </p:cNvPr>
          <p:cNvSpPr/>
          <p:nvPr userDrawn="1"/>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87560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eft Box 5&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a:off x="-1" y="0"/>
            <a:ext cx="4571999"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userDrawn="1">
            <p:ph type="sldNum" sz="quarter" idx="4"/>
          </p:nvPr>
        </p:nvSpPr>
        <p:spPr>
          <a:xfrm>
            <a:off x="0" y="4865828"/>
            <a:ext cx="293914"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11" name="TextBox 10">
            <a:extLst>
              <a:ext uri="{FF2B5EF4-FFF2-40B4-BE49-F238E27FC236}">
                <a16:creationId xmlns:a16="http://schemas.microsoft.com/office/drawing/2014/main" id="{03C5A5E6-BD7F-EF4B-8601-D173F84A7584}"/>
              </a:ext>
            </a:extLst>
          </p:cNvPr>
          <p:cNvSpPr txBox="1"/>
          <p:nvPr userDrawn="1"/>
        </p:nvSpPr>
        <p:spPr>
          <a:xfrm>
            <a:off x="293914" y="4865536"/>
            <a:ext cx="2653003" cy="195823"/>
          </a:xfrm>
          <a:prstGeom prst="rect">
            <a:avLst/>
          </a:prstGeom>
          <a:noFill/>
        </p:spPr>
        <p:txBody>
          <a:bodyPr wrap="square" lIns="0" rIns="0" rtlCol="0">
            <a:spAutoFit/>
          </a:bodyPr>
          <a:lstStyle/>
          <a:p>
            <a:pPr marL="0" marR="0" indent="0" algn="l" defTabSz="685800" rtl="0" eaLnBrk="1" fontAlgn="auto" latinLnBrk="0" hangingPunct="1">
              <a:lnSpc>
                <a:spcPts val="880"/>
              </a:lnSpc>
              <a:spcBef>
                <a:spcPts val="0"/>
              </a:spcBef>
              <a:spcAft>
                <a:spcPts val="0"/>
              </a:spcAft>
              <a:buClrTx/>
              <a:buSzTx/>
              <a:buFontTx/>
              <a:buNone/>
              <a:tabLst/>
              <a:defRPr/>
            </a:pPr>
            <a:r>
              <a:rPr lang="en-US" sz="500" b="0" spc="67"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500" b="0" spc="67">
                <a:solidFill>
                  <a:schemeClr val="tx1">
                    <a:lumMod val="50000"/>
                    <a:lumOff val="50000"/>
                  </a:schemeClr>
                </a:solidFill>
                <a:latin typeface="Calibri" panose="020F0502020204030204" pitchFamily="34" charset="0"/>
                <a:cs typeface="Calibri" panose="020F0502020204030204" pitchFamily="34" charset="0"/>
              </a:rPr>
              <a:t>  |  </a:t>
            </a:r>
            <a:r>
              <a:rPr lang="en-US" sz="500" b="0" spc="67"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900" b="0">
              <a:solidFill>
                <a:schemeClr val="tx1">
                  <a:lumMod val="50000"/>
                  <a:lumOff val="50000"/>
                </a:schemeClr>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51318"/>
            <a:chOff x="0" y="0"/>
            <a:chExt cx="9144000" cy="51318"/>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5131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itle 1">
            <a:extLst>
              <a:ext uri="{FF2B5EF4-FFF2-40B4-BE49-F238E27FC236}">
                <a16:creationId xmlns:a16="http://schemas.microsoft.com/office/drawing/2014/main" id="{F87BA14B-89B8-B241-8A02-135B8AB14084}"/>
              </a:ext>
            </a:extLst>
          </p:cNvPr>
          <p:cNvSpPr>
            <a:spLocks noGrp="1"/>
          </p:cNvSpPr>
          <p:nvPr>
            <p:ph type="title" hasCustomPrompt="1"/>
          </p:nvPr>
        </p:nvSpPr>
        <p:spPr>
          <a:xfrm>
            <a:off x="4968240" y="182880"/>
            <a:ext cx="3718560" cy="857250"/>
          </a:xfrm>
          <a:prstGeom prst="rect">
            <a:avLst/>
          </a:prstGeom>
        </p:spPr>
        <p:txBody>
          <a:bodyPr/>
          <a:lstStyle>
            <a:lvl1pPr algn="l">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5" name="Text Placeholder 6">
            <a:extLst>
              <a:ext uri="{FF2B5EF4-FFF2-40B4-BE49-F238E27FC236}">
                <a16:creationId xmlns:a16="http://schemas.microsoft.com/office/drawing/2014/main" id="{63EFEBCE-5C24-EA41-8B75-97190C8738AF}"/>
              </a:ext>
            </a:extLst>
          </p:cNvPr>
          <p:cNvSpPr>
            <a:spLocks noGrp="1"/>
          </p:cNvSpPr>
          <p:nvPr>
            <p:ph type="body" sz="quarter" idx="13"/>
          </p:nvPr>
        </p:nvSpPr>
        <p:spPr>
          <a:xfrm>
            <a:off x="4968240" y="1450848"/>
            <a:ext cx="3718560" cy="2876995"/>
          </a:xfrm>
          <a:prstGeom prst="rect">
            <a:avLst/>
          </a:prstGeom>
        </p:spPr>
        <p:txBody>
          <a:bodyPr/>
          <a:lstStyle>
            <a:lvl1pPr marL="4762" indent="0" algn="l">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287839476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ight Box 5&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flipH="1">
            <a:off x="4571998" y="0"/>
            <a:ext cx="4572001"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Graphic 23">
            <a:extLst>
              <a:ext uri="{FF2B5EF4-FFF2-40B4-BE49-F238E27FC236}">
                <a16:creationId xmlns:a16="http://schemas.microsoft.com/office/drawing/2014/main" id="{26DC9343-997E-F84F-869C-E02EE97B4E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9590" y="4655127"/>
            <a:ext cx="403924" cy="403924"/>
          </a:xfrm>
          <a:prstGeom prst="rect">
            <a:avLst/>
          </a:prstGeom>
        </p:spPr>
      </p:pic>
      <p:sp>
        <p:nvSpPr>
          <p:cNvPr id="26" name="Slide Number Placeholder 5">
            <a:extLst>
              <a:ext uri="{FF2B5EF4-FFF2-40B4-BE49-F238E27FC236}">
                <a16:creationId xmlns:a16="http://schemas.microsoft.com/office/drawing/2014/main" id="{3834A259-8E71-2944-B213-4283FBB77265}"/>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25" name="Title 1">
            <a:extLst>
              <a:ext uri="{FF2B5EF4-FFF2-40B4-BE49-F238E27FC236}">
                <a16:creationId xmlns:a16="http://schemas.microsoft.com/office/drawing/2014/main" id="{ADCC973B-F854-834A-AAF4-836C9473AAC6}"/>
              </a:ext>
            </a:extLst>
          </p:cNvPr>
          <p:cNvSpPr>
            <a:spLocks noGrp="1"/>
          </p:cNvSpPr>
          <p:nvPr>
            <p:ph type="title" hasCustomPrompt="1"/>
          </p:nvPr>
        </p:nvSpPr>
        <p:spPr>
          <a:xfrm>
            <a:off x="426719" y="182880"/>
            <a:ext cx="3718560" cy="857250"/>
          </a:xfrm>
          <a:prstGeom prst="rect">
            <a:avLst/>
          </a:prstGeom>
        </p:spPr>
        <p:txBody>
          <a:bodyPr/>
          <a:lstStyle>
            <a:lvl1pPr algn="r">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8" name="Text Placeholder 6">
            <a:extLst>
              <a:ext uri="{FF2B5EF4-FFF2-40B4-BE49-F238E27FC236}">
                <a16:creationId xmlns:a16="http://schemas.microsoft.com/office/drawing/2014/main" id="{9B8D6760-D167-B048-88C4-8C5B1E423DBA}"/>
              </a:ext>
            </a:extLst>
          </p:cNvPr>
          <p:cNvSpPr>
            <a:spLocks noGrp="1"/>
          </p:cNvSpPr>
          <p:nvPr>
            <p:ph type="body" sz="quarter" idx="13"/>
          </p:nvPr>
        </p:nvSpPr>
        <p:spPr>
          <a:xfrm>
            <a:off x="426719" y="1450848"/>
            <a:ext cx="3718560" cy="2876995"/>
          </a:xfrm>
          <a:prstGeom prst="rect">
            <a:avLst/>
          </a:prstGeom>
        </p:spPr>
        <p:txBody>
          <a:bodyPr/>
          <a:lstStyle>
            <a:lvl1pPr marL="4762" indent="0" algn="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06682042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Box 4&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a:off x="0" y="0"/>
            <a:ext cx="3657599"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9" name="Slide Number Placeholder 5">
            <a:extLst>
              <a:ext uri="{FF2B5EF4-FFF2-40B4-BE49-F238E27FC236}">
                <a16:creationId xmlns:a16="http://schemas.microsoft.com/office/drawing/2014/main" id="{B20FE362-049A-2E43-899B-84077C9C21E6}"/>
              </a:ext>
            </a:extLst>
          </p:cNvPr>
          <p:cNvSpPr>
            <a:spLocks noGrp="1"/>
          </p:cNvSpPr>
          <p:nvPr userDrawn="1">
            <p:ph type="sldNum" sz="quarter" idx="4"/>
          </p:nvPr>
        </p:nvSpPr>
        <p:spPr>
          <a:xfrm>
            <a:off x="0" y="4865828"/>
            <a:ext cx="293914"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11" name="TextBox 10">
            <a:extLst>
              <a:ext uri="{FF2B5EF4-FFF2-40B4-BE49-F238E27FC236}">
                <a16:creationId xmlns:a16="http://schemas.microsoft.com/office/drawing/2014/main" id="{03C5A5E6-BD7F-EF4B-8601-D173F84A7584}"/>
              </a:ext>
            </a:extLst>
          </p:cNvPr>
          <p:cNvSpPr txBox="1"/>
          <p:nvPr userDrawn="1"/>
        </p:nvSpPr>
        <p:spPr>
          <a:xfrm>
            <a:off x="293914" y="4865536"/>
            <a:ext cx="2653003" cy="195823"/>
          </a:xfrm>
          <a:prstGeom prst="rect">
            <a:avLst/>
          </a:prstGeom>
          <a:noFill/>
        </p:spPr>
        <p:txBody>
          <a:bodyPr wrap="square" lIns="0" rIns="0" rtlCol="0">
            <a:spAutoFit/>
          </a:bodyPr>
          <a:lstStyle/>
          <a:p>
            <a:pPr marL="0" marR="0" indent="0" algn="l" defTabSz="685800" rtl="0" eaLnBrk="1" fontAlgn="auto" latinLnBrk="0" hangingPunct="1">
              <a:lnSpc>
                <a:spcPts val="880"/>
              </a:lnSpc>
              <a:spcBef>
                <a:spcPts val="0"/>
              </a:spcBef>
              <a:spcAft>
                <a:spcPts val="0"/>
              </a:spcAft>
              <a:buClrTx/>
              <a:buSzTx/>
              <a:buFontTx/>
              <a:buNone/>
              <a:tabLst/>
              <a:defRPr/>
            </a:pPr>
            <a:r>
              <a:rPr lang="en-US" sz="500" b="0" spc="67" baseline="0">
                <a:solidFill>
                  <a:schemeClr val="tx1">
                    <a:lumMod val="50000"/>
                    <a:lumOff val="50000"/>
                  </a:schemeClr>
                </a:solidFill>
                <a:latin typeface="Calibri" panose="020F0502020204030204" pitchFamily="34" charset="0"/>
                <a:cs typeface="Calibri" panose="020F0502020204030204" pitchFamily="34" charset="0"/>
              </a:rPr>
              <a:t>PROPRIETARY &amp; CONFIDENTIAL</a:t>
            </a:r>
            <a:r>
              <a:rPr lang="en-US" sz="500" b="0" spc="67">
                <a:solidFill>
                  <a:schemeClr val="tx1">
                    <a:lumMod val="50000"/>
                    <a:lumOff val="50000"/>
                  </a:schemeClr>
                </a:solidFill>
                <a:latin typeface="Calibri" panose="020F0502020204030204" pitchFamily="34" charset="0"/>
                <a:cs typeface="Calibri" panose="020F0502020204030204" pitchFamily="34" charset="0"/>
              </a:rPr>
              <a:t>  |  </a:t>
            </a:r>
            <a:r>
              <a:rPr lang="en-US" sz="500" b="0" spc="67" baseline="0">
                <a:solidFill>
                  <a:schemeClr val="tx1">
                    <a:lumMod val="50000"/>
                    <a:lumOff val="50000"/>
                  </a:schemeClr>
                </a:solidFill>
                <a:latin typeface="Calibri" panose="020F0502020204030204" pitchFamily="34" charset="0"/>
                <a:cs typeface="Calibri" panose="020F0502020204030204" pitchFamily="34" charset="0"/>
              </a:rPr>
              <a:t>NOT FOR DISTRIBUTION </a:t>
            </a:r>
            <a:endParaRPr lang="en-US" sz="900" b="0">
              <a:solidFill>
                <a:schemeClr val="tx1">
                  <a:lumMod val="50000"/>
                  <a:lumOff val="50000"/>
                </a:schemeClr>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itle 1">
            <a:extLst>
              <a:ext uri="{FF2B5EF4-FFF2-40B4-BE49-F238E27FC236}">
                <a16:creationId xmlns:a16="http://schemas.microsoft.com/office/drawing/2014/main" id="{B69565DA-221F-104F-9230-EE494F83C2E7}"/>
              </a:ext>
            </a:extLst>
          </p:cNvPr>
          <p:cNvSpPr>
            <a:spLocks noGrp="1"/>
          </p:cNvSpPr>
          <p:nvPr>
            <p:ph type="title" hasCustomPrompt="1"/>
          </p:nvPr>
        </p:nvSpPr>
        <p:spPr>
          <a:xfrm>
            <a:off x="3986784" y="182880"/>
            <a:ext cx="4700016" cy="857250"/>
          </a:xfrm>
          <a:prstGeom prst="rect">
            <a:avLst/>
          </a:prstGeom>
        </p:spPr>
        <p:txBody>
          <a:bodyPr/>
          <a:lstStyle>
            <a:lvl1pPr algn="l">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5" name="Text Placeholder 6">
            <a:extLst>
              <a:ext uri="{FF2B5EF4-FFF2-40B4-BE49-F238E27FC236}">
                <a16:creationId xmlns:a16="http://schemas.microsoft.com/office/drawing/2014/main" id="{0DC68429-227A-6449-BD9E-8369985D721A}"/>
              </a:ext>
            </a:extLst>
          </p:cNvPr>
          <p:cNvSpPr>
            <a:spLocks noGrp="1"/>
          </p:cNvSpPr>
          <p:nvPr>
            <p:ph type="body" sz="quarter" idx="13"/>
          </p:nvPr>
        </p:nvSpPr>
        <p:spPr>
          <a:xfrm>
            <a:off x="3986784" y="1450848"/>
            <a:ext cx="4700016" cy="2876995"/>
          </a:xfrm>
          <a:prstGeom prst="rect">
            <a:avLst/>
          </a:prstGeom>
        </p:spPr>
        <p:txBody>
          <a:bodyPr/>
          <a:lstStyle>
            <a:lvl1pPr marL="4762" indent="0" algn="l">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36513061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ight Box 4&quot;">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6D31FBC-7F46-3D40-8508-88CE2AD1C8D9}"/>
              </a:ext>
            </a:extLst>
          </p:cNvPr>
          <p:cNvSpPr/>
          <p:nvPr userDrawn="1"/>
        </p:nvSpPr>
        <p:spPr>
          <a:xfrm flipH="1">
            <a:off x="5490733" y="7839"/>
            <a:ext cx="3653266" cy="51434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userDrawn="1">
            <p:ph type="dt" sz="half" idx="10"/>
          </p:nvPr>
        </p:nvSpPr>
        <p:spPr/>
        <p:txBody>
          <a:bodyPr/>
          <a:lstStyle>
            <a:lvl1pPr>
              <a:defRPr>
                <a:latin typeface="Calibri" panose="020F0502020204030204" pitchFamily="34" charset="0"/>
                <a:cs typeface="Calibri" panose="020F0502020204030204" pitchFamily="34" charset="0"/>
              </a:defRPr>
            </a:lvl1pPr>
          </a:lstStyle>
          <a:p>
            <a:fld id="{D53ADF4E-EA10-D04C-A2C1-FB38F12E43CE}" type="datetime1">
              <a:rPr lang="en-US" smtClean="0"/>
              <a:pPr/>
              <a:t>10/1/2020</a:t>
            </a:fld>
            <a:endParaRPr lang="en-US"/>
          </a:p>
        </p:txBody>
      </p:sp>
      <p:sp>
        <p:nvSpPr>
          <p:cNvPr id="6" name="Footer Placeholder 5"/>
          <p:cNvSpPr>
            <a:spLocks noGrp="1"/>
          </p:cNvSpPr>
          <p:nvPr userDrawn="1">
            <p:ph type="ftr" sz="quarter" idx="11"/>
          </p:nvPr>
        </p:nvSpPr>
        <p:spPr/>
        <p:txBody>
          <a:bodyPr/>
          <a:lstStyle>
            <a:lvl1pPr>
              <a:defRPr>
                <a:latin typeface="Calibri" panose="020F0502020204030204" pitchFamily="34" charset="0"/>
                <a:cs typeface="Calibri" panose="020F0502020204030204" pitchFamily="34" charset="0"/>
              </a:defRPr>
            </a:lvl1pPr>
          </a:lstStyle>
          <a:p>
            <a:endParaRPr lang="en-US"/>
          </a:p>
        </p:txBody>
      </p:sp>
      <p:grpSp>
        <p:nvGrpSpPr>
          <p:cNvPr id="12" name="Group 11">
            <a:extLst>
              <a:ext uri="{FF2B5EF4-FFF2-40B4-BE49-F238E27FC236}">
                <a16:creationId xmlns:a16="http://schemas.microsoft.com/office/drawing/2014/main" id="{FD5622DE-56AA-7041-A4B2-56AAD5B3B1D8}"/>
              </a:ext>
            </a:extLst>
          </p:cNvPr>
          <p:cNvGrpSpPr/>
          <p:nvPr userDrawn="1"/>
        </p:nvGrpSpPr>
        <p:grpSpPr>
          <a:xfrm>
            <a:off x="0" y="0"/>
            <a:ext cx="9144000" cy="48986"/>
            <a:chOff x="0" y="0"/>
            <a:chExt cx="9144000" cy="48986"/>
          </a:xfrm>
        </p:grpSpPr>
        <p:sp>
          <p:nvSpPr>
            <p:cNvPr id="13" name="Rectangle 12">
              <a:extLst>
                <a:ext uri="{FF2B5EF4-FFF2-40B4-BE49-F238E27FC236}">
                  <a16:creationId xmlns:a16="http://schemas.microsoft.com/office/drawing/2014/main" id="{15039CB9-5620-0341-8CDC-CCFC192D6A8A}"/>
                </a:ext>
              </a:extLst>
            </p:cNvPr>
            <p:cNvSpPr/>
            <p:nvPr userDrawn="1"/>
          </p:nvSpPr>
          <p:spPr>
            <a:xfrm>
              <a:off x="0" y="0"/>
              <a:ext cx="9144000" cy="4572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DFE3A0-F1B1-BD46-8EAF-E0221DB7E063}"/>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38FBCCB-FAAD-9F42-B0C3-BD368FC8E6E2}"/>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177DC47-0B37-0D49-947B-1116A0ED5ABD}"/>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B3EF53-5AD4-AD41-B248-7FA129EB9AD4}"/>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7C041305-A7B1-8B4E-ACC6-893492F176A8}"/>
              </a:ext>
            </a:extLst>
          </p:cNvPr>
          <p:cNvGrpSpPr/>
          <p:nvPr userDrawn="1"/>
        </p:nvGrpSpPr>
        <p:grpSpPr>
          <a:xfrm>
            <a:off x="0" y="5102352"/>
            <a:ext cx="9144000" cy="49313"/>
            <a:chOff x="0" y="5102352"/>
            <a:chExt cx="9144000" cy="49313"/>
          </a:xfrm>
        </p:grpSpPr>
        <p:sp>
          <p:nvSpPr>
            <p:cNvPr id="19" name="Rectangle 18">
              <a:extLst>
                <a:ext uri="{FF2B5EF4-FFF2-40B4-BE49-F238E27FC236}">
                  <a16:creationId xmlns:a16="http://schemas.microsoft.com/office/drawing/2014/main" id="{FAC3A68A-F328-9447-A6F3-2168A8796ECD}"/>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CD94D-5208-514C-8FE7-2E0030ABDC34}"/>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F0E5E6F-C290-7A42-A91D-60682C0CF403}"/>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826D33D-71AF-514B-9E28-7EB445ADE60B}"/>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C05D0-0BE9-6F4A-9FF6-D6CECEE81413}"/>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4" name="Graphic 23">
            <a:extLst>
              <a:ext uri="{FF2B5EF4-FFF2-40B4-BE49-F238E27FC236}">
                <a16:creationId xmlns:a16="http://schemas.microsoft.com/office/drawing/2014/main" id="{90302C0D-6829-C34D-9FA0-334865418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79590" y="4655127"/>
            <a:ext cx="403924" cy="403924"/>
          </a:xfrm>
          <a:prstGeom prst="rect">
            <a:avLst/>
          </a:prstGeom>
        </p:spPr>
      </p:pic>
      <p:sp>
        <p:nvSpPr>
          <p:cNvPr id="26" name="Slide Number Placeholder 5">
            <a:extLst>
              <a:ext uri="{FF2B5EF4-FFF2-40B4-BE49-F238E27FC236}">
                <a16:creationId xmlns:a16="http://schemas.microsoft.com/office/drawing/2014/main" id="{B1C65287-0427-6241-8DEB-946A49B2A0A6}"/>
              </a:ext>
            </a:extLst>
          </p:cNvPr>
          <p:cNvSpPr>
            <a:spLocks noGrp="1"/>
          </p:cNvSpPr>
          <p:nvPr>
            <p:ph type="sldNum" sz="quarter" idx="4"/>
          </p:nvPr>
        </p:nvSpPr>
        <p:spPr>
          <a:xfrm>
            <a:off x="0" y="4865828"/>
            <a:ext cx="289249" cy="193515"/>
          </a:xfrm>
          <a:prstGeom prst="rect">
            <a:avLst/>
          </a:prstGeom>
        </p:spPr>
        <p:txBody>
          <a:bodyPr vert="horz" lIns="91440" tIns="45720" rIns="91440" bIns="45720" rtlCol="0" anchor="ctr"/>
          <a:lstStyle>
            <a:lvl1pPr algn="ctr">
              <a:defRPr sz="600" b="0" i="0">
                <a:solidFill>
                  <a:schemeClr val="tx1">
                    <a:lumMod val="65000"/>
                    <a:lumOff val="35000"/>
                  </a:schemeClr>
                </a:solidFill>
                <a:latin typeface="Calibri" panose="020F0502020204030204" pitchFamily="34" charset="0"/>
                <a:cs typeface="Calibri" panose="020F0502020204030204" pitchFamily="34" charset="0"/>
              </a:defRPr>
            </a:lvl1pPr>
          </a:lstStyle>
          <a:p>
            <a:fld id="{89D427A8-D3E0-F446-9D2E-4BBB809F400C}" type="slidenum">
              <a:rPr lang="en-US" smtClean="0"/>
              <a:pPr/>
              <a:t>‹#›</a:t>
            </a:fld>
            <a:endParaRPr lang="en-US"/>
          </a:p>
        </p:txBody>
      </p:sp>
      <p:sp>
        <p:nvSpPr>
          <p:cNvPr id="25" name="Title 1">
            <a:extLst>
              <a:ext uri="{FF2B5EF4-FFF2-40B4-BE49-F238E27FC236}">
                <a16:creationId xmlns:a16="http://schemas.microsoft.com/office/drawing/2014/main" id="{EE59C756-4266-134F-ADA8-FF00461DC870}"/>
              </a:ext>
            </a:extLst>
          </p:cNvPr>
          <p:cNvSpPr>
            <a:spLocks noGrp="1"/>
          </p:cNvSpPr>
          <p:nvPr>
            <p:ph type="title" hasCustomPrompt="1"/>
          </p:nvPr>
        </p:nvSpPr>
        <p:spPr>
          <a:xfrm>
            <a:off x="426718" y="182880"/>
            <a:ext cx="4632961" cy="857250"/>
          </a:xfrm>
          <a:prstGeom prst="rect">
            <a:avLst/>
          </a:prstGeom>
        </p:spPr>
        <p:txBody>
          <a:bodyPr/>
          <a:lstStyle>
            <a:lvl1pPr algn="r">
              <a:defRPr sz="2800">
                <a:solidFill>
                  <a:schemeClr val="tx1"/>
                </a:solidFill>
                <a:latin typeface="Calibri" panose="020F0502020204030204" pitchFamily="34" charset="0"/>
                <a:cs typeface="Calibri" panose="020F0502020204030204" pitchFamily="34" charset="0"/>
              </a:defRPr>
            </a:lvl1pPr>
          </a:lstStyle>
          <a:p>
            <a:r>
              <a:rPr lang="en-US" dirty="0"/>
              <a:t>Title: centered top, Arial, 28pt, dark gray</a:t>
            </a:r>
          </a:p>
        </p:txBody>
      </p:sp>
      <p:sp>
        <p:nvSpPr>
          <p:cNvPr id="28" name="Text Placeholder 6">
            <a:extLst>
              <a:ext uri="{FF2B5EF4-FFF2-40B4-BE49-F238E27FC236}">
                <a16:creationId xmlns:a16="http://schemas.microsoft.com/office/drawing/2014/main" id="{B82480E4-0D11-DF48-8A45-5814DC58BB88}"/>
              </a:ext>
            </a:extLst>
          </p:cNvPr>
          <p:cNvSpPr>
            <a:spLocks noGrp="1"/>
          </p:cNvSpPr>
          <p:nvPr>
            <p:ph type="body" sz="quarter" idx="13"/>
          </p:nvPr>
        </p:nvSpPr>
        <p:spPr>
          <a:xfrm>
            <a:off x="426718" y="1450848"/>
            <a:ext cx="4632961" cy="2876995"/>
          </a:xfrm>
          <a:prstGeom prst="rect">
            <a:avLst/>
          </a:prstGeom>
        </p:spPr>
        <p:txBody>
          <a:bodyPr/>
          <a:lstStyle>
            <a:lvl1pPr marL="4762" indent="0" algn="r">
              <a:buFontTx/>
              <a:buNone/>
              <a:tabLst/>
              <a:defRPr sz="1600">
                <a:latin typeface="Calibri" panose="020F0502020204030204" pitchFamily="34" charset="0"/>
                <a:cs typeface="Calibri" panose="020F0502020204030204" pitchFamily="34" charset="0"/>
              </a:defRPr>
            </a:lvl1pPr>
            <a:lvl2pPr>
              <a:defRPr sz="1400"/>
            </a:lvl2pPr>
            <a:lvl3pPr>
              <a:defRPr sz="1200"/>
            </a:lvl3pPr>
            <a:lvl4pPr>
              <a:defRPr sz="1100"/>
            </a:lvl4pPr>
            <a:lvl5pPr>
              <a:defRPr sz="1100"/>
            </a:lvl5pPr>
          </a:lstStyle>
          <a:p>
            <a:pPr lvl="0"/>
            <a:r>
              <a:rPr lang="en-US"/>
              <a:t>Click to edit Master text styles</a:t>
            </a:r>
          </a:p>
        </p:txBody>
      </p:sp>
    </p:spTree>
    <p:extLst>
      <p:ext uri="{BB962C8B-B14F-4D97-AF65-F5344CB8AC3E}">
        <p14:creationId xmlns:p14="http://schemas.microsoft.com/office/powerpoint/2010/main" val="124016136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image" Target="../media/image16.png"/><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8" Type="http://schemas.openxmlformats.org/officeDocument/2006/relationships/slideLayout" Target="../slideLayouts/slideLayout29.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heme" Target="../theme/theme4.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7.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5387"/>
            <a:ext cx="8229600" cy="359073"/>
          </a:xfrm>
          <a:prstGeom prst="rect">
            <a:avLst/>
          </a:prstGeom>
          <a:noFill/>
        </p:spPr>
        <p:txBody>
          <a:bodyPr vert="horz" lIns="0" tIns="0" rIns="0" bIns="0" numCol="1"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137011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9"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10"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29A2ABAD-1CF6-A74C-9B8B-8580DBFAB143}" type="datetime4">
              <a:rPr lang="en-US" smtClean="0"/>
              <a:t>October 1, 2020</a:t>
            </a:fld>
            <a:endParaRPr lang="en-US" dirty="0"/>
          </a:p>
        </p:txBody>
      </p:sp>
    </p:spTree>
    <p:extLst>
      <p:ext uri="{BB962C8B-B14F-4D97-AF65-F5344CB8AC3E}">
        <p14:creationId xmlns:p14="http://schemas.microsoft.com/office/powerpoint/2010/main" val="737362234"/>
      </p:ext>
    </p:extLst>
  </p:cSld>
  <p:clrMap bg1="lt1" tx1="dk1" bg2="lt2" tx2="dk2" accent1="accent1" accent2="accent2" accent3="accent3" accent4="accent4" accent5="accent5" accent6="accent6" hlink="hlink" folHlink="folHlink"/>
  <p:sldLayoutIdLst>
    <p:sldLayoutId id="2147483696" r:id="rId1"/>
    <p:sldLayoutId id="2147483650" r:id="rId2"/>
    <p:sldLayoutId id="2147483672" r:id="rId3"/>
    <p:sldLayoutId id="2147483694" r:id="rId4"/>
    <p:sldLayoutId id="2147483695" r:id="rId5"/>
    <p:sldLayoutId id="2147483692" r:id="rId6"/>
    <p:sldLayoutId id="2147483693" r:id="rId7"/>
    <p:sldLayoutId id="2147483691" r:id="rId8"/>
    <p:sldLayoutId id="2147483686" r:id="rId9"/>
    <p:sldLayoutId id="2147483687" r:id="rId10"/>
    <p:sldLayoutId id="2147483664" r:id="rId11"/>
    <p:sldLayoutId id="2147483773" r:id="rId12"/>
    <p:sldLayoutId id="2147484139" r:id="rId13"/>
    <p:sldLayoutId id="2147484140" r:id="rId14"/>
    <p:sldLayoutId id="2147484145" r:id="rId15"/>
    <p:sldLayoutId id="2147484160" r:id="rId16"/>
    <p:sldLayoutId id="2147484161" r:id="rId17"/>
    <p:sldLayoutId id="2147484162" r:id="rId18"/>
    <p:sldLayoutId id="2147484163" r:id="rId19"/>
    <p:sldLayoutId id="2147484164" r:id="rId20"/>
    <p:sldLayoutId id="2147484165" r:id="rId21"/>
  </p:sldLayoutIdLst>
  <p:hf hdr="0"/>
  <p:txStyles>
    <p:titleStyle>
      <a:lvl1pPr algn="l" defTabSz="914400" rtl="0" eaLnBrk="1" latinLnBrk="0" hangingPunct="1">
        <a:lnSpc>
          <a:spcPts val="2800"/>
        </a:lnSpc>
        <a:spcBef>
          <a:spcPct val="0"/>
        </a:spcBef>
        <a:buNone/>
        <a:defRPr sz="2600" b="0" i="0" kern="1200" baseline="0">
          <a:solidFill>
            <a:schemeClr val="accent2"/>
          </a:solidFill>
          <a:latin typeface="+mj-lt"/>
          <a:ea typeface="+mj-ea"/>
          <a:cs typeface="+mj-cs"/>
        </a:defRPr>
      </a:lvl1pPr>
    </p:titleStyle>
    <p:bodyStyle>
      <a:lvl1pPr marL="0" indent="0" algn="l" defTabSz="914400" rtl="0" eaLnBrk="1" latinLnBrk="0" hangingPunct="1">
        <a:lnSpc>
          <a:spcPts val="1700"/>
        </a:lnSpc>
        <a:spcBef>
          <a:spcPts val="600"/>
        </a:spcBef>
        <a:buFont typeface="Arial" panose="020B0604020202020204" pitchFamily="34" charset="0"/>
        <a:buNone/>
        <a:defRPr sz="1600" b="0" i="0" kern="1200">
          <a:solidFill>
            <a:schemeClr val="accent1"/>
          </a:solidFill>
          <a:latin typeface="+mn-lt"/>
          <a:ea typeface="Calibri Light" charset="0"/>
          <a:cs typeface="Calibri Light" charset="0"/>
        </a:defRPr>
      </a:lvl1pPr>
      <a:lvl2pPr marL="171450" indent="-171450" algn="l" defTabSz="914400" rtl="0" eaLnBrk="1" latinLnBrk="0" hangingPunct="1">
        <a:lnSpc>
          <a:spcPts val="1700"/>
        </a:lnSpc>
        <a:spcBef>
          <a:spcPts val="600"/>
        </a:spcBef>
        <a:buFont typeface="Arial" charset="0"/>
        <a:buChar char="•"/>
        <a:tabLst/>
        <a:defRPr sz="1600" b="0" i="0" kern="1200">
          <a:solidFill>
            <a:schemeClr val="tx1"/>
          </a:solidFill>
          <a:latin typeface="+mn-lt"/>
          <a:ea typeface="Calibri Light" charset="0"/>
          <a:cs typeface="Calibri Light" charset="0"/>
        </a:defRPr>
      </a:lvl2pPr>
      <a:lvl3pPr marL="228600" indent="-228600"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Calibri Light" charset="0"/>
          <a:ea typeface="Calibri Light" charset="0"/>
          <a:cs typeface="Calibri Light" charset="0"/>
        </a:defRPr>
      </a:lvl3pPr>
      <a:lvl4pPr marL="400050" indent="-228600" algn="l" defTabSz="914400" rtl="0" eaLnBrk="1" latinLnBrk="0" hangingPunct="1">
        <a:lnSpc>
          <a:spcPts val="1700"/>
        </a:lnSpc>
        <a:spcBef>
          <a:spcPts val="600"/>
        </a:spcBef>
        <a:buFont typeface="Arial" panose="020B0604020202020204" pitchFamily="34" charset="0"/>
        <a:buChar char="–"/>
        <a:tabLst/>
        <a:defRPr sz="1600" b="0" i="0" kern="1200">
          <a:solidFill>
            <a:schemeClr val="tx1"/>
          </a:solidFill>
          <a:latin typeface="+mn-lt"/>
          <a:ea typeface="Calibri Light" charset="0"/>
          <a:cs typeface="Calibri Light" charset="0"/>
        </a:defRPr>
      </a:lvl4pPr>
      <a:lvl5pPr marL="571500" indent="-171450" algn="l" defTabSz="914400" rtl="0" eaLnBrk="1" latinLnBrk="0" hangingPunct="1">
        <a:lnSpc>
          <a:spcPts val="1700"/>
        </a:lnSpc>
        <a:spcBef>
          <a:spcPts val="600"/>
        </a:spcBef>
        <a:buFont typeface="Arial"/>
        <a:buChar char="•"/>
        <a:tabLst/>
        <a:defRPr sz="1600" b="0" i="0" kern="1200">
          <a:solidFill>
            <a:schemeClr val="tx1"/>
          </a:solidFill>
          <a:latin typeface="+mn-lt"/>
          <a:ea typeface="Calibri Light" charset="0"/>
          <a:cs typeface="Calibri Light" charset="0"/>
        </a:defRPr>
      </a:lvl5pPr>
      <a:lvl6pPr marL="800100" indent="-228600" algn="l" defTabSz="914400" rtl="0" eaLnBrk="1" latinLnBrk="0" hangingPunct="1">
        <a:lnSpc>
          <a:spcPts val="1700"/>
        </a:lnSpc>
        <a:spcBef>
          <a:spcPct val="20000"/>
        </a:spcBef>
        <a:buFont typeface="CambriaMath" charset="0"/>
        <a:buChar char="⎯"/>
        <a:tabLst/>
        <a:defRPr sz="1600" b="0" i="0" kern="1200">
          <a:solidFill>
            <a:schemeClr val="tx1"/>
          </a:solidFill>
          <a:latin typeface="+mn-lt"/>
          <a:ea typeface="Calibri Light" charset="0"/>
          <a:cs typeface="Calibri Light"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HP-logomark-rgb.png"/>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8348775" y="4784915"/>
            <a:ext cx="454966" cy="228309"/>
          </a:xfrm>
          <a:prstGeom prst="rect">
            <a:avLst/>
          </a:prstGeom>
        </p:spPr>
      </p:pic>
    </p:spTree>
    <p:extLst>
      <p:ext uri="{BB962C8B-B14F-4D97-AF65-F5344CB8AC3E}">
        <p14:creationId xmlns:p14="http://schemas.microsoft.com/office/powerpoint/2010/main" val="9167422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4108" r:id="rId40"/>
  </p:sldLayoutIdLst>
  <p:txStyles>
    <p:titleStyle>
      <a:lvl1pPr algn="l" defTabSz="342900" rtl="0" eaLnBrk="1" latinLnBrk="0" hangingPunct="1">
        <a:spcBef>
          <a:spcPct val="0"/>
        </a:spcBef>
        <a:buNone/>
        <a:defRPr sz="2700" kern="1200">
          <a:solidFill>
            <a:schemeClr val="tx1"/>
          </a:solidFill>
          <a:latin typeface="Rockwell"/>
          <a:ea typeface="+mj-ea"/>
          <a:cs typeface="Rockwell"/>
        </a:defRPr>
      </a:lvl1pPr>
    </p:titleStyle>
    <p:bodyStyle>
      <a:lvl1pPr marL="257175" indent="-257175" algn="l" defTabSz="342900" rtl="0" eaLnBrk="1" latinLnBrk="0" hangingPunct="1">
        <a:spcBef>
          <a:spcPct val="20000"/>
        </a:spcBef>
        <a:buFont typeface="Arial"/>
        <a:buChar char="•"/>
        <a:defRPr sz="225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55387"/>
            <a:ext cx="8229600" cy="359073"/>
          </a:xfrm>
          <a:prstGeom prst="rect">
            <a:avLst/>
          </a:prstGeom>
          <a:noFill/>
        </p:spPr>
        <p:txBody>
          <a:bodyPr vert="horz" lIns="0" tIns="0" rIns="0" bIns="0" numCol="1"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57200" y="1200150"/>
            <a:ext cx="8229600" cy="137011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3"/>
          </p:nvPr>
        </p:nvSpPr>
        <p:spPr>
          <a:xfrm>
            <a:off x="457200" y="4767263"/>
            <a:ext cx="2895600" cy="273844"/>
          </a:xfrm>
          <a:prstGeom prst="rect">
            <a:avLst/>
          </a:prstGeom>
        </p:spPr>
        <p:txBody>
          <a:bodyPr vert="horz" lIns="0" tIns="0" rIns="0" bIns="0" rtlCol="0" anchor="ctr" anchorCtr="0"/>
          <a:lstStyle>
            <a:lvl1pPr algn="l">
              <a:defRPr sz="700">
                <a:solidFill>
                  <a:srgbClr val="405972"/>
                </a:solidFill>
              </a:defRPr>
            </a:lvl1pPr>
          </a:lstStyle>
          <a:p>
            <a:r>
              <a:rPr lang="en-US" dirty="0" err="1"/>
              <a:t>Sourcewell</a:t>
            </a:r>
            <a:r>
              <a:rPr lang="en-US" dirty="0"/>
              <a:t>  |  Title goes here</a:t>
            </a:r>
          </a:p>
        </p:txBody>
      </p:sp>
      <p:sp>
        <p:nvSpPr>
          <p:cNvPr id="9" name="Slide Number Placeholder 5"/>
          <p:cNvSpPr>
            <a:spLocks noGrp="1"/>
          </p:cNvSpPr>
          <p:nvPr>
            <p:ph type="sldNum" sz="quarter" idx="4"/>
          </p:nvPr>
        </p:nvSpPr>
        <p:spPr>
          <a:xfrm>
            <a:off x="8153400" y="4767263"/>
            <a:ext cx="533400" cy="273844"/>
          </a:xfrm>
          <a:prstGeom prst="rect">
            <a:avLst/>
          </a:prstGeom>
        </p:spPr>
        <p:txBody>
          <a:bodyPr vert="horz" lIns="0" tIns="0" rIns="0" bIns="0" rtlCol="0" anchor="ctr" anchorCtr="0"/>
          <a:lstStyle>
            <a:lvl1pPr algn="r">
              <a:defRPr sz="700">
                <a:solidFill>
                  <a:srgbClr val="405972"/>
                </a:solidFill>
              </a:defRPr>
            </a:lvl1pPr>
          </a:lstStyle>
          <a:p>
            <a:fld id="{CC07A0C6-0FC1-476D-8928-A360A0127B30}" type="slidenum">
              <a:rPr lang="en-US" smtClean="0"/>
              <a:pPr/>
              <a:t>‹#›</a:t>
            </a:fld>
            <a:endParaRPr lang="en-US" dirty="0"/>
          </a:p>
        </p:txBody>
      </p:sp>
      <p:sp>
        <p:nvSpPr>
          <p:cNvPr id="10" name="Date Placeholder 3"/>
          <p:cNvSpPr>
            <a:spLocks noGrp="1"/>
          </p:cNvSpPr>
          <p:nvPr>
            <p:ph type="dt" sz="half" idx="2"/>
          </p:nvPr>
        </p:nvSpPr>
        <p:spPr>
          <a:xfrm>
            <a:off x="5943600" y="4767263"/>
            <a:ext cx="2133600" cy="273844"/>
          </a:xfrm>
          <a:prstGeom prst="rect">
            <a:avLst/>
          </a:prstGeom>
        </p:spPr>
        <p:txBody>
          <a:bodyPr vert="horz" lIns="0" tIns="0" rIns="0" bIns="0" rtlCol="0" anchor="ctr" anchorCtr="0"/>
          <a:lstStyle>
            <a:lvl1pPr algn="l">
              <a:defRPr sz="700">
                <a:solidFill>
                  <a:srgbClr val="405972"/>
                </a:solidFill>
              </a:defRPr>
            </a:lvl1pPr>
          </a:lstStyle>
          <a:p>
            <a:fld id="{29A2ABAD-1CF6-A74C-9B8B-8580DBFAB143}" type="datetime4">
              <a:rPr lang="en-US" smtClean="0"/>
              <a:t>October 1, 2020</a:t>
            </a:fld>
            <a:endParaRPr lang="en-US" dirty="0"/>
          </a:p>
        </p:txBody>
      </p:sp>
    </p:spTree>
    <p:extLst>
      <p:ext uri="{BB962C8B-B14F-4D97-AF65-F5344CB8AC3E}">
        <p14:creationId xmlns:p14="http://schemas.microsoft.com/office/powerpoint/2010/main" val="14194162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p:txStyles>
    <p:titleStyle>
      <a:lvl1pPr algn="l" defTabSz="914400" rtl="0" eaLnBrk="1" latinLnBrk="0" hangingPunct="1">
        <a:lnSpc>
          <a:spcPts val="2800"/>
        </a:lnSpc>
        <a:spcBef>
          <a:spcPct val="0"/>
        </a:spcBef>
        <a:buNone/>
        <a:defRPr sz="2600" b="0" i="0" kern="1200" baseline="0">
          <a:solidFill>
            <a:schemeClr val="accent2"/>
          </a:solidFill>
          <a:latin typeface="+mj-lt"/>
          <a:ea typeface="+mj-ea"/>
          <a:cs typeface="+mj-cs"/>
        </a:defRPr>
      </a:lvl1pPr>
    </p:titleStyle>
    <p:bodyStyle>
      <a:lvl1pPr marL="0" indent="0" algn="l" defTabSz="914400" rtl="0" eaLnBrk="1" latinLnBrk="0" hangingPunct="1">
        <a:lnSpc>
          <a:spcPts val="1700"/>
        </a:lnSpc>
        <a:spcBef>
          <a:spcPts val="600"/>
        </a:spcBef>
        <a:buFont typeface="Arial" panose="020B0604020202020204" pitchFamily="34" charset="0"/>
        <a:buNone/>
        <a:defRPr sz="1600" b="0" i="0" kern="1200">
          <a:solidFill>
            <a:schemeClr val="accent1"/>
          </a:solidFill>
          <a:latin typeface="+mn-lt"/>
          <a:ea typeface="Calibri Light" charset="0"/>
          <a:cs typeface="Calibri Light" charset="0"/>
        </a:defRPr>
      </a:lvl1pPr>
      <a:lvl2pPr marL="171450" indent="-171450" algn="l" defTabSz="914400" rtl="0" eaLnBrk="1" latinLnBrk="0" hangingPunct="1">
        <a:lnSpc>
          <a:spcPts val="1700"/>
        </a:lnSpc>
        <a:spcBef>
          <a:spcPts val="600"/>
        </a:spcBef>
        <a:buFont typeface="Arial" charset="0"/>
        <a:buChar char="•"/>
        <a:tabLst/>
        <a:defRPr sz="1600" b="0" i="0" kern="1200">
          <a:solidFill>
            <a:schemeClr val="tx1"/>
          </a:solidFill>
          <a:latin typeface="+mn-lt"/>
          <a:ea typeface="Calibri Light" charset="0"/>
          <a:cs typeface="Calibri Light" charset="0"/>
        </a:defRPr>
      </a:lvl2pPr>
      <a:lvl3pPr marL="228600" indent="-228600" algn="l" defTabSz="914400" rtl="0" eaLnBrk="1" latinLnBrk="0" hangingPunct="1">
        <a:lnSpc>
          <a:spcPct val="100000"/>
        </a:lnSpc>
        <a:spcBef>
          <a:spcPts val="600"/>
        </a:spcBef>
        <a:buFont typeface="Arial" panose="020B0604020202020204" pitchFamily="34" charset="0"/>
        <a:buChar char="•"/>
        <a:tabLst/>
        <a:defRPr sz="1600" b="0" i="0" kern="1200">
          <a:solidFill>
            <a:schemeClr val="tx1"/>
          </a:solidFill>
          <a:latin typeface="Calibri Light" charset="0"/>
          <a:ea typeface="Calibri Light" charset="0"/>
          <a:cs typeface="Calibri Light" charset="0"/>
        </a:defRPr>
      </a:lvl3pPr>
      <a:lvl4pPr marL="400050" indent="-228600" algn="l" defTabSz="914400" rtl="0" eaLnBrk="1" latinLnBrk="0" hangingPunct="1">
        <a:lnSpc>
          <a:spcPts val="1700"/>
        </a:lnSpc>
        <a:spcBef>
          <a:spcPts val="600"/>
        </a:spcBef>
        <a:buFont typeface="Arial" panose="020B0604020202020204" pitchFamily="34" charset="0"/>
        <a:buChar char="–"/>
        <a:tabLst/>
        <a:defRPr sz="1600" b="0" i="0" kern="1200">
          <a:solidFill>
            <a:schemeClr val="tx1"/>
          </a:solidFill>
          <a:latin typeface="+mn-lt"/>
          <a:ea typeface="Calibri Light" charset="0"/>
          <a:cs typeface="Calibri Light" charset="0"/>
        </a:defRPr>
      </a:lvl4pPr>
      <a:lvl5pPr marL="571500" indent="-171450" algn="l" defTabSz="914400" rtl="0" eaLnBrk="1" latinLnBrk="0" hangingPunct="1">
        <a:lnSpc>
          <a:spcPts val="1700"/>
        </a:lnSpc>
        <a:spcBef>
          <a:spcPts val="600"/>
        </a:spcBef>
        <a:buFont typeface="Arial"/>
        <a:buChar char="•"/>
        <a:tabLst/>
        <a:defRPr sz="1600" b="0" i="0" kern="1200">
          <a:solidFill>
            <a:schemeClr val="tx1"/>
          </a:solidFill>
          <a:latin typeface="+mn-lt"/>
          <a:ea typeface="Calibri Light" charset="0"/>
          <a:cs typeface="Calibri Light" charset="0"/>
        </a:defRPr>
      </a:lvl5pPr>
      <a:lvl6pPr marL="800100" indent="-228600" algn="l" defTabSz="914400" rtl="0" eaLnBrk="1" latinLnBrk="0" hangingPunct="1">
        <a:lnSpc>
          <a:spcPts val="1700"/>
        </a:lnSpc>
        <a:spcBef>
          <a:spcPct val="20000"/>
        </a:spcBef>
        <a:buFont typeface="CambriaMath" charset="0"/>
        <a:buChar char="⎯"/>
        <a:tabLst/>
        <a:defRPr sz="1600" b="0" i="0" kern="1200">
          <a:solidFill>
            <a:schemeClr val="tx1"/>
          </a:solidFill>
          <a:latin typeface="+mn-lt"/>
          <a:ea typeface="Calibri Light" charset="0"/>
          <a:cs typeface="Calibri Light" charset="0"/>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15F413D-7666-6A4A-851A-F5B888B9B441}"/>
              </a:ext>
            </a:extLst>
          </p:cNvPr>
          <p:cNvSpPr>
            <a:spLocks noGrp="1"/>
          </p:cNvSpPr>
          <p:nvPr>
            <p:ph type="ftr" sz="quarter" idx="3"/>
          </p:nvPr>
        </p:nvSpPr>
        <p:spPr>
          <a:xfrm>
            <a:off x="0" y="4841748"/>
            <a:ext cx="9144000" cy="301752"/>
          </a:xfrm>
          <a:prstGeom prst="rect">
            <a:avLst/>
          </a:prstGeom>
        </p:spPr>
        <p:txBody>
          <a:bodyPr vert="horz" lIns="91440" tIns="45720" rIns="91440" bIns="45720" rtlCol="0" anchor="ctr"/>
          <a:lstStyle>
            <a:lvl1pPr algn="ctr">
              <a:defRPr sz="525">
                <a:solidFill>
                  <a:schemeClr val="tx1">
                    <a:tint val="75000"/>
                  </a:schemeClr>
                </a:solidFill>
              </a:defRPr>
            </a:lvl1pPr>
          </a:lstStyle>
          <a:p>
            <a:r>
              <a:rPr lang="en-US" dirty="0"/>
              <a:t>© Copyright 2019 </a:t>
            </a:r>
            <a:r>
              <a:rPr lang="en-US" dirty="0" err="1"/>
              <a:t>HealthSource</a:t>
            </a:r>
            <a:r>
              <a:rPr lang="en-US" dirty="0"/>
              <a:t> Solutions  |  </a:t>
            </a:r>
            <a:r>
              <a:rPr lang="en-US" dirty="0" err="1"/>
              <a:t>www.healthsource-solutions.com</a:t>
            </a:r>
            <a:endParaRPr lang="en-US" dirty="0"/>
          </a:p>
        </p:txBody>
      </p:sp>
    </p:spTree>
    <p:extLst>
      <p:ext uri="{BB962C8B-B14F-4D97-AF65-F5344CB8AC3E}">
        <p14:creationId xmlns:p14="http://schemas.microsoft.com/office/powerpoint/2010/main" val="1517289625"/>
      </p:ext>
    </p:extLst>
  </p:cSld>
  <p:clrMap bg1="lt1" tx1="dk1" bg2="lt2" tx2="dk2" accent1="accent1" accent2="accent2" accent3="accent3" accent4="accent4" accent5="accent5" accent6="accent6" hlink="hlink" folHlink="folHlink"/>
  <p:sldLayoutIdLst>
    <p:sldLayoutId id="2147484149"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53387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B29A80-8850-4C43-9903-26470E13E3F7}" type="datetime1">
              <a:rPr lang="en-US" smtClean="0"/>
              <a:t>10/1/2020</a:t>
            </a:fld>
            <a:endParaRPr lang="en-US"/>
          </a:p>
        </p:txBody>
      </p:sp>
      <p:sp>
        <p:nvSpPr>
          <p:cNvPr id="5" name="Footer Placeholder 4"/>
          <p:cNvSpPr>
            <a:spLocks noGrp="1"/>
          </p:cNvSpPr>
          <p:nvPr>
            <p:ph type="ftr" sz="quarter" idx="3"/>
          </p:nvPr>
        </p:nvSpPr>
        <p:spPr>
          <a:xfrm>
            <a:off x="3124200" y="53387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grpSp>
        <p:nvGrpSpPr>
          <p:cNvPr id="2" name="Group 1">
            <a:extLst>
              <a:ext uri="{FF2B5EF4-FFF2-40B4-BE49-F238E27FC236}">
                <a16:creationId xmlns:a16="http://schemas.microsoft.com/office/drawing/2014/main" id="{23B8B02E-8A41-1E41-BC10-8499485B0071}"/>
              </a:ext>
            </a:extLst>
          </p:cNvPr>
          <p:cNvGrpSpPr/>
          <p:nvPr userDrawn="1"/>
        </p:nvGrpSpPr>
        <p:grpSpPr>
          <a:xfrm>
            <a:off x="0" y="0"/>
            <a:ext cx="9144000" cy="48986"/>
            <a:chOff x="0" y="0"/>
            <a:chExt cx="9144000" cy="48986"/>
          </a:xfrm>
        </p:grpSpPr>
        <p:sp>
          <p:nvSpPr>
            <p:cNvPr id="11" name="Rectangle 10">
              <a:extLst>
                <a:ext uri="{FF2B5EF4-FFF2-40B4-BE49-F238E27FC236}">
                  <a16:creationId xmlns:a16="http://schemas.microsoft.com/office/drawing/2014/main" id="{66E00A4A-DA1A-804A-A948-B58491FBEC80}"/>
                </a:ext>
              </a:extLst>
            </p:cNvPr>
            <p:cNvSpPr/>
            <p:nvPr userDrawn="1"/>
          </p:nvSpPr>
          <p:spPr>
            <a:xfrm>
              <a:off x="0" y="0"/>
              <a:ext cx="9144000" cy="489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D46798-B625-B249-8BD2-91705B6E7F00}"/>
                </a:ext>
              </a:extLst>
            </p:cNvPr>
            <p:cNvSpPr/>
            <p:nvPr userDrawn="1"/>
          </p:nvSpPr>
          <p:spPr>
            <a:xfrm>
              <a:off x="8679590" y="0"/>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E4701B-00A2-EC47-8360-AFAAD2B8264B}"/>
                </a:ext>
              </a:extLst>
            </p:cNvPr>
            <p:cNvSpPr/>
            <p:nvPr userDrawn="1"/>
          </p:nvSpPr>
          <p:spPr>
            <a:xfrm>
              <a:off x="8215180" y="0"/>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2544A4-55E4-AD46-9B54-7FE322F45C6B}"/>
                </a:ext>
              </a:extLst>
            </p:cNvPr>
            <p:cNvSpPr/>
            <p:nvPr userDrawn="1"/>
          </p:nvSpPr>
          <p:spPr>
            <a:xfrm>
              <a:off x="7748455" y="0"/>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782622-26FA-E046-843D-B8ED57796E47}"/>
                </a:ext>
              </a:extLst>
            </p:cNvPr>
            <p:cNvSpPr/>
            <p:nvPr userDrawn="1"/>
          </p:nvSpPr>
          <p:spPr>
            <a:xfrm>
              <a:off x="7291255" y="0"/>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2A0AF913-16AF-404C-9C06-ACBF449F1C2C}"/>
              </a:ext>
            </a:extLst>
          </p:cNvPr>
          <p:cNvGrpSpPr/>
          <p:nvPr userDrawn="1"/>
        </p:nvGrpSpPr>
        <p:grpSpPr>
          <a:xfrm>
            <a:off x="0" y="5102352"/>
            <a:ext cx="9144000" cy="49313"/>
            <a:chOff x="0" y="5102352"/>
            <a:chExt cx="9144000" cy="49313"/>
          </a:xfrm>
        </p:grpSpPr>
        <p:sp>
          <p:nvSpPr>
            <p:cNvPr id="10" name="Rectangle 9">
              <a:extLst>
                <a:ext uri="{FF2B5EF4-FFF2-40B4-BE49-F238E27FC236}">
                  <a16:creationId xmlns:a16="http://schemas.microsoft.com/office/drawing/2014/main" id="{784FB6A1-3253-5243-970B-F29D78AE0834}"/>
                </a:ext>
              </a:extLst>
            </p:cNvPr>
            <p:cNvSpPr/>
            <p:nvPr userDrawn="1"/>
          </p:nvSpPr>
          <p:spPr>
            <a:xfrm>
              <a:off x="0" y="5102352"/>
              <a:ext cx="9144000" cy="4898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5AED19B-1E3A-834E-AC94-71DE39DCF2C8}"/>
                </a:ext>
              </a:extLst>
            </p:cNvPr>
            <p:cNvSpPr/>
            <p:nvPr userDrawn="1"/>
          </p:nvSpPr>
          <p:spPr>
            <a:xfrm>
              <a:off x="1381126" y="5102679"/>
              <a:ext cx="464409" cy="489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48719C-3136-B240-BA6D-B064C4FAD838}"/>
                </a:ext>
              </a:extLst>
            </p:cNvPr>
            <p:cNvSpPr/>
            <p:nvPr userDrawn="1"/>
          </p:nvSpPr>
          <p:spPr>
            <a:xfrm>
              <a:off x="916716" y="5102679"/>
              <a:ext cx="464409" cy="489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423181D-EF69-454E-8AD5-38DFD9D8933D}"/>
                </a:ext>
              </a:extLst>
            </p:cNvPr>
            <p:cNvSpPr/>
            <p:nvPr userDrawn="1"/>
          </p:nvSpPr>
          <p:spPr>
            <a:xfrm>
              <a:off x="449991" y="5102679"/>
              <a:ext cx="464409" cy="489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F1AFD6-D70B-0C4A-A61F-C0B963162DBD}"/>
                </a:ext>
              </a:extLst>
            </p:cNvPr>
            <p:cNvSpPr/>
            <p:nvPr userDrawn="1"/>
          </p:nvSpPr>
          <p:spPr>
            <a:xfrm>
              <a:off x="0" y="5102679"/>
              <a:ext cx="464409" cy="48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4963082"/>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 id="2147484185" r:id="rId19"/>
    <p:sldLayoutId id="2147484186" r:id="rId20"/>
    <p:sldLayoutId id="2147484187" r:id="rId21"/>
    <p:sldLayoutId id="2147484188" r:id="rId22"/>
    <p:sldLayoutId id="2147484189" r:id="rId23"/>
    <p:sldLayoutId id="2147484190" r:id="rId24"/>
  </p:sldLayoutIdLst>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14351"/>
            <a:ext cx="8229600" cy="429669"/>
          </a:xfrm>
          <a:prstGeom prst="rect">
            <a:avLst/>
          </a:prstGeom>
          <a:noFill/>
        </p:spPr>
        <p:txBody>
          <a:bodyPr vert="horz" lIns="0" tIns="0" rIns="0" bIns="0" numCol="1" rtlCol="0" anchor="t" anchorCtr="0">
            <a:spAutoFit/>
          </a:bodyPr>
          <a:lstStyle/>
          <a:p>
            <a:r>
              <a:rPr lang="en-US" dirty="0"/>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381000" y="1123951"/>
            <a:ext cx="7886700" cy="3505199"/>
          </a:xfrm>
          <a:prstGeom prst="rect">
            <a:avLst/>
          </a:prstGeom>
        </p:spPr>
        <p:txBody>
          <a:bodyPr vert="horz" lIns="91440" tIns="45720" rIns="91440" bIns="45720" rtlCol="0">
            <a:noAutofit/>
          </a:bodyPr>
          <a:lstStyle/>
          <a:p>
            <a:pPr lvl="0"/>
            <a:r>
              <a:rPr lang="en-US" dirty="0"/>
              <a:t>Sub-head is Calibri, black, 32 </a:t>
            </a:r>
            <a:r>
              <a:rPr lang="en-US" dirty="0" err="1"/>
              <a:t>pt</a:t>
            </a:r>
            <a:endParaRPr lang="en-US" dirty="0"/>
          </a:p>
          <a:p>
            <a:pPr lvl="1"/>
            <a:r>
              <a:rPr lang="en-US" dirty="0"/>
              <a:t>All body copy is Calibri, black, 32 </a:t>
            </a:r>
            <a:r>
              <a:rPr lang="en-US" dirty="0" err="1"/>
              <a:t>pt</a:t>
            </a:r>
            <a:endParaRPr lang="en-US" dirty="0"/>
          </a:p>
          <a:p>
            <a:pPr lvl="2"/>
            <a:r>
              <a:rPr lang="en-US" dirty="0"/>
              <a:t>Second level is Calibri, black, 32 </a:t>
            </a:r>
            <a:r>
              <a:rPr lang="en-US" dirty="0" err="1"/>
              <a:t>pt</a:t>
            </a:r>
            <a:endParaRPr lang="en-US" dirty="0"/>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8381999" y="4629150"/>
            <a:ext cx="341361" cy="249508"/>
          </a:xfrm>
          <a:prstGeom prst="rect">
            <a:avLst/>
          </a:prstGeom>
        </p:spPr>
        <p:txBody>
          <a:bodyPr vert="horz" lIns="0" tIns="0" rIns="0" bIns="0" rtlCol="0" anchor="b" anchorCtr="0"/>
          <a:lstStyle>
            <a:lvl1pPr algn="r">
              <a:defRPr sz="1000">
                <a:solidFill>
                  <a:schemeClr val="accent2"/>
                </a:solidFill>
              </a:defRPr>
            </a:lvl1pPr>
          </a:lstStyle>
          <a:p>
            <a:fld id="{CC07A0C6-0FC1-476D-8928-A360A0127B30}" type="slidenum">
              <a:rPr lang="en-US" smtClean="0"/>
              <a:pPr/>
              <a:t>‹#›</a:t>
            </a:fld>
            <a:endParaRPr lang="en-US" dirty="0"/>
          </a:p>
        </p:txBody>
      </p:sp>
    </p:spTree>
    <p:extLst>
      <p:ext uri="{BB962C8B-B14F-4D97-AF65-F5344CB8AC3E}">
        <p14:creationId xmlns:p14="http://schemas.microsoft.com/office/powerpoint/2010/main" val="491570662"/>
      </p:ext>
    </p:extLst>
  </p:cSld>
  <p:clrMap bg1="lt1" tx1="dk1" bg2="lt2" tx2="dk2" accent1="accent1" accent2="accent2" accent3="accent3" accent4="accent4" accent5="accent5" accent6="accent6" hlink="hlink" folHlink="folHlink"/>
  <p:sldLayoutIdLst>
    <p:sldLayoutId id="2147484192" r:id="rId1"/>
    <p:sldLayoutId id="2147484198" r:id="rId2"/>
    <p:sldLayoutId id="2147484201" r:id="rId3"/>
    <p:sldLayoutId id="2147484205" r:id="rId4"/>
    <p:sldLayoutId id="2147484206" r:id="rId5"/>
    <p:sldLayoutId id="2147484208" r:id="rId6"/>
    <p:sldLayoutId id="2147484209" r:id="rId7"/>
    <p:sldLayoutId id="2147484210" r:id="rId8"/>
    <p:sldLayoutId id="2147484215" r:id="rId9"/>
    <p:sldLayoutId id="2147484216" r:id="rId10"/>
    <p:sldLayoutId id="2147484217" r:id="rId11"/>
    <p:sldLayoutId id="2147484218" r:id="rId12"/>
    <p:sldLayoutId id="2147484219" r:id="rId13"/>
    <p:sldLayoutId id="2147484220" r:id="rId14"/>
    <p:sldLayoutId id="2147484226" r:id="rId15"/>
    <p:sldLayoutId id="2147484227" r:id="rId16"/>
    <p:sldLayoutId id="2147484231" r:id="rId17"/>
    <p:sldLayoutId id="2147484232" r:id="rId18"/>
    <p:sldLayoutId id="2147484233" r:id="rId19"/>
    <p:sldLayoutId id="2147484234" r:id="rId20"/>
    <p:sldLayoutId id="2147484235" r:id="rId21"/>
    <p:sldLayoutId id="2147484236" r:id="rId22"/>
    <p:sldLayoutId id="2147484237" r:id="rId23"/>
    <p:sldLayoutId id="2147484239" r:id="rId24"/>
    <p:sldLayoutId id="2147484240" r:id="rId25"/>
    <p:sldLayoutId id="2147484242" r:id="rId26"/>
  </p:sldLayoutIdLst>
  <p:hf hdr="0"/>
  <p:txStyles>
    <p:titleStyle>
      <a:lvl1pPr algn="l" defTabSz="914378" rtl="0" eaLnBrk="1" latinLnBrk="0" hangingPunct="1">
        <a:lnSpc>
          <a:spcPts val="3200"/>
        </a:lnSpc>
        <a:spcBef>
          <a:spcPct val="0"/>
        </a:spcBef>
        <a:buNone/>
        <a:defRPr sz="3600" b="0" i="0" kern="1200" baseline="0">
          <a:solidFill>
            <a:schemeClr val="accent2"/>
          </a:solidFill>
          <a:latin typeface="Calibri"/>
          <a:ea typeface="+mj-ea"/>
          <a:cs typeface="Calibri"/>
        </a:defRPr>
      </a:lvl1pPr>
    </p:titleStyle>
    <p:body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38A6994-E496-45E2-A835-FA6170E7B175}"/>
              </a:ext>
            </a:extLst>
          </p:cNvPr>
          <p:cNvSpPr>
            <a:spLocks noGrp="1"/>
          </p:cNvSpPr>
          <p:nvPr>
            <p:ph type="title"/>
          </p:nvPr>
        </p:nvSpPr>
        <p:spPr>
          <a:xfrm>
            <a:off x="457200" y="457200"/>
            <a:ext cx="8229600" cy="498598"/>
          </a:xfrm>
          <a:prstGeom prst="rect">
            <a:avLst/>
          </a:prstGeom>
          <a:noFill/>
        </p:spPr>
        <p:txBody>
          <a:bodyPr vert="horz" lIns="0" tIns="0" rIns="0" bIns="0" numCol="1" rtlCol="0" anchor="t" anchorCtr="0">
            <a:spAutoFit/>
          </a:bodyPr>
          <a:lstStyle/>
          <a:p>
            <a:r>
              <a:rPr lang="en-US" dirty="0"/>
              <a:t>Heading is Calibri, 48pt</a:t>
            </a:r>
          </a:p>
        </p:txBody>
      </p:sp>
      <p:sp>
        <p:nvSpPr>
          <p:cNvPr id="8" name="Text Placeholder 2">
            <a:extLst>
              <a:ext uri="{FF2B5EF4-FFF2-40B4-BE49-F238E27FC236}">
                <a16:creationId xmlns:a16="http://schemas.microsoft.com/office/drawing/2014/main" id="{8BBFFE66-62B2-48C6-B594-BFEEE831556C}"/>
              </a:ext>
            </a:extLst>
          </p:cNvPr>
          <p:cNvSpPr>
            <a:spLocks noGrp="1"/>
          </p:cNvSpPr>
          <p:nvPr>
            <p:ph type="body" idx="1"/>
          </p:nvPr>
        </p:nvSpPr>
        <p:spPr>
          <a:xfrm>
            <a:off x="457200" y="1120685"/>
            <a:ext cx="7886700" cy="3505199"/>
          </a:xfrm>
          <a:prstGeom prst="rect">
            <a:avLst/>
          </a:prstGeom>
        </p:spPr>
        <p:txBody>
          <a:bodyPr vert="horz" lIns="0" tIns="45720" rIns="91440" bIns="45720" rtlCol="0">
            <a:noAutofit/>
          </a:bodyPr>
          <a:lstStyle/>
          <a:p>
            <a:pPr lvl="0"/>
            <a:r>
              <a:rPr lang="en-US" dirty="0"/>
              <a:t>Sub-head is Calibri, black, 32 </a:t>
            </a:r>
            <a:r>
              <a:rPr lang="en-US" dirty="0" err="1"/>
              <a:t>pt</a:t>
            </a:r>
            <a:endParaRPr lang="en-US" dirty="0"/>
          </a:p>
          <a:p>
            <a:pPr lvl="1"/>
            <a:r>
              <a:rPr lang="en-US" dirty="0"/>
              <a:t>All body copy is Calibri, black, 32 </a:t>
            </a:r>
            <a:r>
              <a:rPr lang="en-US" dirty="0" err="1"/>
              <a:t>pt</a:t>
            </a:r>
            <a:endParaRPr lang="en-US" dirty="0"/>
          </a:p>
          <a:p>
            <a:pPr lvl="1"/>
            <a:r>
              <a:rPr lang="en-US" dirty="0"/>
              <a:t>Second level is Calibri, black, 32 </a:t>
            </a:r>
            <a:r>
              <a:rPr lang="en-US" dirty="0" err="1"/>
              <a:t>pt</a:t>
            </a:r>
            <a:endParaRPr lang="en-US" dirty="0"/>
          </a:p>
          <a:p>
            <a:pPr marL="1343003" marR="0" lvl="2" indent="-428625" algn="l" defTabSz="914378"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lang="en-US" dirty="0"/>
          </a:p>
        </p:txBody>
      </p:sp>
    </p:spTree>
    <p:extLst>
      <p:ext uri="{BB962C8B-B14F-4D97-AF65-F5344CB8AC3E}">
        <p14:creationId xmlns:p14="http://schemas.microsoft.com/office/powerpoint/2010/main" val="3442875803"/>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Lst>
  <p:txStyles>
    <p:titleStyle>
      <a:lvl1pPr algn="l" defTabSz="914378"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378" rtl="0" eaLnBrk="1" latinLnBrk="0" hangingPunct="1">
        <a:lnSpc>
          <a:spcPct val="90000"/>
        </a:lnSpc>
        <a:spcBef>
          <a:spcPts val="1000"/>
        </a:spcBef>
        <a:buFont typeface="Wingdings" panose="05000000000000000000" pitchFamily="2" charset="2"/>
        <a:buNone/>
        <a:defRPr sz="27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SzPct val="80000"/>
        <a:buFont typeface="Wingdings" panose="05000000000000000000" pitchFamily="2" charset="2"/>
        <a:buChar char="§"/>
        <a:defRPr sz="2700" kern="1200">
          <a:solidFill>
            <a:schemeClr val="tx1"/>
          </a:solidFill>
          <a:latin typeface="+mn-lt"/>
          <a:ea typeface="+mn-ea"/>
          <a:cs typeface="+mn-cs"/>
        </a:defRPr>
      </a:lvl2pPr>
      <a:lvl3pPr marL="914378" marR="0" indent="0" algn="l" defTabSz="914378" rtl="0" eaLnBrk="1" fontAlgn="auto" latinLnBrk="0" hangingPunct="1">
        <a:lnSpc>
          <a:spcPct val="90000"/>
        </a:lnSpc>
        <a:spcBef>
          <a:spcPts val="500"/>
        </a:spcBef>
        <a:spcAft>
          <a:spcPts val="0"/>
        </a:spcAft>
        <a:buClrTx/>
        <a:buSzPct val="80000"/>
        <a:buFont typeface="Wingdings" panose="05000000000000000000" pitchFamily="2" charset="2"/>
        <a:buNone/>
        <a:tabLst/>
        <a:defRPr sz="27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7.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4.xml"/></Relationships>
</file>

<file path=ppt/slides/_rels/slide1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14.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14.xml"/><Relationship Id="rId5" Type="http://schemas.openxmlformats.org/officeDocument/2006/relationships/image" Target="../media/image76.pn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14.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28.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26.xml"/><Relationship Id="rId4" Type="http://schemas.openxmlformats.org/officeDocument/2006/relationships/image" Target="../media/image61.sv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117.xml"/><Relationship Id="rId4"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8.xml"/><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16.xml"/><Relationship Id="rId4" Type="http://schemas.openxmlformats.org/officeDocument/2006/relationships/image" Target="../media/image85.sv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3.xml"/><Relationship Id="rId4" Type="http://schemas.openxmlformats.org/officeDocument/2006/relationships/image" Target="../media/image88.sv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113.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33.xml.rels><?xml version="1.0" encoding="UTF-8" standalone="yes"?>
<Relationships xmlns="http://schemas.openxmlformats.org/package/2006/relationships"><Relationship Id="rId8" Type="http://schemas.openxmlformats.org/officeDocument/2006/relationships/hyperlink" Target="https://www.healthpartners.com/public/find-care/rd/oaselectpractitioner/hvn/hernia.html" TargetMode="External"/><Relationship Id="rId13" Type="http://schemas.openxmlformats.org/officeDocument/2006/relationships/hyperlink" Target="https://www.healthpartners.com/public/find-care/rd/oaselectpractitioner/hvn/tonsil-adenoid.html" TargetMode="External"/><Relationship Id="rId3" Type="http://schemas.openxmlformats.org/officeDocument/2006/relationships/hyperlink" Target="https://www.healthpartners.com/public/find-care/rd/oaselectpractitioner/hvn/shoulder-scope.html" TargetMode="External"/><Relationship Id="rId7" Type="http://schemas.openxmlformats.org/officeDocument/2006/relationships/hyperlink" Target="https://www.healthpartners.com/public/find-care/rd/oaselectpractitioner/hvn/gallbladder.html" TargetMode="External"/><Relationship Id="rId12" Type="http://schemas.openxmlformats.org/officeDocument/2006/relationships/hyperlink" Target="https://www.healthpartners.com/public/find-care/rd/oaselectpractitioner/hvn/cardiac-cath.html" TargetMode="External"/><Relationship Id="rId2" Type="http://schemas.openxmlformats.org/officeDocument/2006/relationships/hyperlink" Target="https://www.healthpartners.com/public/find-care/rd/oaselectpractitioner/hvn/back.html" TargetMode="External"/><Relationship Id="rId1" Type="http://schemas.openxmlformats.org/officeDocument/2006/relationships/slideLayout" Target="../slideLayouts/slideLayout113.xml"/><Relationship Id="rId6" Type="http://schemas.openxmlformats.org/officeDocument/2006/relationships/hyperlink" Target="https://www.healthpartners.com/public/find-care/rd/oaselectpractitioner/hvn/knee-scope.html" TargetMode="External"/><Relationship Id="rId11" Type="http://schemas.openxmlformats.org/officeDocument/2006/relationships/hyperlink" Target="https://www.healthpartners.com/public/find-care/rd/oaselectpractitioner/hvn/rotator-cuff.html" TargetMode="External"/><Relationship Id="rId5" Type="http://schemas.openxmlformats.org/officeDocument/2006/relationships/hyperlink" Target="https://www.healthpartners.com/public/find-care/rd/oaselectpractitioner/hvn/cardiac-ablation.html" TargetMode="External"/><Relationship Id="rId10" Type="http://schemas.openxmlformats.org/officeDocument/2006/relationships/hyperlink" Target="https://www.healthpartners.com/public/find-care/rd/oaselectpractitioner/hvn/carpal.html" TargetMode="External"/><Relationship Id="rId4" Type="http://schemas.openxmlformats.org/officeDocument/2006/relationships/hyperlink" Target="https://www.healthpartners.com/public/find-care/rd/oaselectpractitioner/hvn/hip.html" TargetMode="External"/><Relationship Id="rId9" Type="http://schemas.openxmlformats.org/officeDocument/2006/relationships/hyperlink" Target="https://www.healthpartners.com/public/find-care/rd/oaselectpractitioner/hvn/cataract.html"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79.xml"/><Relationship Id="rId5" Type="http://schemas.openxmlformats.org/officeDocument/2006/relationships/image" Target="../media/image96.emf"/><Relationship Id="rId4" Type="http://schemas.openxmlformats.org/officeDocument/2006/relationships/image" Target="../media/image95.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46.xml.rels><?xml version="1.0" encoding="UTF-8" standalone="yes"?>
<Relationships xmlns="http://schemas.openxmlformats.org/package/2006/relationships"><Relationship Id="rId3" Type="http://schemas.openxmlformats.org/officeDocument/2006/relationships/hyperlink" Target="https://vimeo.com/111262382" TargetMode="External"/><Relationship Id="rId2" Type="http://schemas.openxmlformats.org/officeDocument/2006/relationships/notesSlide" Target="../notesSlides/notesSlide22.xml"/><Relationship Id="rId1" Type="http://schemas.openxmlformats.org/officeDocument/2006/relationships/slideLayout" Target="../slideLayouts/slideLayout131.xml"/><Relationship Id="rId4" Type="http://schemas.openxmlformats.org/officeDocument/2006/relationships/image" Target="../media/image97.jp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17.xml"/><Relationship Id="rId4" Type="http://schemas.openxmlformats.org/officeDocument/2006/relationships/hyperlink" Target="omadahealth.com/sourcewell"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svg"/><Relationship Id="rId2" Type="http://schemas.openxmlformats.org/officeDocument/2006/relationships/notesSlide" Target="../notesSlides/notesSlide25.xml"/><Relationship Id="rId1" Type="http://schemas.openxmlformats.org/officeDocument/2006/relationships/slideLayout" Target="../slideLayouts/slideLayout88.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5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6.xml"/><Relationship Id="rId1" Type="http://schemas.openxmlformats.org/officeDocument/2006/relationships/slideLayout" Target="../slideLayouts/slideLayout8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03.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124.xml"/></Relationships>
</file>

<file path=ppt/slides/_rels/slide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19.xm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9C00-1448-4D8A-B497-9E21D04F1217}"/>
              </a:ext>
            </a:extLst>
          </p:cNvPr>
          <p:cNvSpPr>
            <a:spLocks noGrp="1"/>
          </p:cNvSpPr>
          <p:nvPr>
            <p:ph type="ctrTitle"/>
          </p:nvPr>
        </p:nvSpPr>
        <p:spPr>
          <a:xfrm>
            <a:off x="609600" y="2702086"/>
            <a:ext cx="4191000" cy="1546064"/>
          </a:xfrm>
        </p:spPr>
        <p:txBody>
          <a:bodyPr/>
          <a:lstStyle/>
          <a:p>
            <a:r>
              <a:rPr lang="en-US" dirty="0"/>
              <a:t>2021 </a:t>
            </a:r>
            <a:br>
              <a:rPr lang="en-US" dirty="0"/>
            </a:br>
            <a:r>
              <a:rPr lang="en-US" dirty="0"/>
              <a:t>Health Insurance </a:t>
            </a:r>
            <a:br>
              <a:rPr lang="en-US" dirty="0"/>
            </a:br>
            <a:r>
              <a:rPr lang="en-US" dirty="0"/>
              <a:t>Open Enrollment</a:t>
            </a:r>
          </a:p>
        </p:txBody>
      </p:sp>
    </p:spTree>
    <p:extLst>
      <p:ext uri="{BB962C8B-B14F-4D97-AF65-F5344CB8AC3E}">
        <p14:creationId xmlns:p14="http://schemas.microsoft.com/office/powerpoint/2010/main" val="35608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10</a:t>
            </a:fld>
            <a:endParaRPr lang="en-US" dirty="0"/>
          </a:p>
        </p:txBody>
      </p:sp>
      <p:sp>
        <p:nvSpPr>
          <p:cNvPr id="7" name="Title 6"/>
          <p:cNvSpPr>
            <a:spLocks noGrp="1"/>
          </p:cNvSpPr>
          <p:nvPr>
            <p:ph type="title"/>
          </p:nvPr>
        </p:nvSpPr>
        <p:spPr>
          <a:xfrm>
            <a:off x="457200" y="555387"/>
            <a:ext cx="6096000" cy="359073"/>
          </a:xfrm>
        </p:spPr>
        <p:txBody>
          <a:bodyPr/>
          <a:lstStyle/>
          <a:p>
            <a:r>
              <a:rPr lang="en-US" dirty="0"/>
              <a:t>Health pool partners</a:t>
            </a:r>
          </a:p>
        </p:txBody>
      </p:sp>
      <p:sp>
        <p:nvSpPr>
          <p:cNvPr id="6" name="Text Placeholder 5"/>
          <p:cNvSpPr>
            <a:spLocks noGrp="1"/>
          </p:cNvSpPr>
          <p:nvPr>
            <p:ph type="body" sz="quarter" idx="16"/>
          </p:nvPr>
        </p:nvSpPr>
        <p:spPr>
          <a:xfrm>
            <a:off x="381000" y="1047750"/>
            <a:ext cx="8458200" cy="3887460"/>
          </a:xfrm>
        </p:spPr>
        <p:txBody>
          <a:bodyPr/>
          <a:lstStyle/>
          <a:p>
            <a:pPr>
              <a:lnSpc>
                <a:spcPct val="100000"/>
              </a:lnSpc>
              <a:spcBef>
                <a:spcPts val="0"/>
              </a:spcBef>
            </a:pPr>
            <a:r>
              <a:rPr lang="en-US" sz="1800" b="1" dirty="0"/>
              <a:t>HealthPartners</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Administers medical and prescription claims for the pool</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Provides access to valuable network of providers and programs</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Protects pool and its members against the risk of very large claims</a:t>
            </a:r>
          </a:p>
          <a:p>
            <a:pPr>
              <a:lnSpc>
                <a:spcPct val="100000"/>
              </a:lnSpc>
              <a:spcBef>
                <a:spcPts val="0"/>
              </a:spcBef>
            </a:pPr>
            <a:endParaRPr lang="en-US" sz="800" b="1" dirty="0"/>
          </a:p>
          <a:p>
            <a:pPr>
              <a:lnSpc>
                <a:spcPct val="100000"/>
              </a:lnSpc>
              <a:spcBef>
                <a:spcPts val="0"/>
              </a:spcBef>
            </a:pPr>
            <a:r>
              <a:rPr lang="en-US" sz="1800" b="1" dirty="0" err="1"/>
              <a:t>HealthSource</a:t>
            </a:r>
            <a:r>
              <a:rPr lang="en-US" sz="1800" b="1" dirty="0"/>
              <a:t> Solutions</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Administers </a:t>
            </a:r>
            <a:r>
              <a:rPr lang="en-US" sz="1800" dirty="0" err="1">
                <a:solidFill>
                  <a:schemeClr val="tx1"/>
                </a:solidFill>
              </a:rPr>
              <a:t>WellRight</a:t>
            </a:r>
            <a:r>
              <a:rPr lang="en-US" sz="1800" dirty="0">
                <a:solidFill>
                  <a:schemeClr val="tx1"/>
                </a:solidFill>
              </a:rPr>
              <a:t> wellness portal (website and mobile) </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Assists your workplace leaders in developing a unique culture of wellness</a:t>
            </a:r>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Tracks and reports wellness activity that yields incentives to members</a:t>
            </a:r>
          </a:p>
          <a:p>
            <a:pPr>
              <a:lnSpc>
                <a:spcPct val="100000"/>
              </a:lnSpc>
              <a:spcBef>
                <a:spcPts val="0"/>
              </a:spcBef>
            </a:pPr>
            <a:endParaRPr lang="en-US" sz="800" b="1" dirty="0"/>
          </a:p>
          <a:p>
            <a:pPr>
              <a:lnSpc>
                <a:spcPct val="100000"/>
              </a:lnSpc>
              <a:spcBef>
                <a:spcPts val="0"/>
              </a:spcBef>
            </a:pPr>
            <a:r>
              <a:rPr lang="en-US" sz="1800" b="1" dirty="0" err="1"/>
              <a:t>Omada</a:t>
            </a:r>
            <a:endParaRPr lang="en-US" sz="1800" b="1" dirty="0"/>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Industry-leading program to assess and assist pre-diabetics with weight loss</a:t>
            </a:r>
          </a:p>
          <a:p>
            <a:pPr>
              <a:lnSpc>
                <a:spcPct val="100000"/>
              </a:lnSpc>
              <a:spcBef>
                <a:spcPts val="0"/>
              </a:spcBef>
            </a:pPr>
            <a:endParaRPr lang="en-US" sz="800" b="1" dirty="0"/>
          </a:p>
          <a:p>
            <a:pPr>
              <a:lnSpc>
                <a:spcPct val="100000"/>
              </a:lnSpc>
              <a:spcBef>
                <a:spcPts val="0"/>
              </a:spcBef>
            </a:pPr>
            <a:r>
              <a:rPr lang="en-US" sz="1800" b="1" dirty="0" err="1"/>
              <a:t>Progyny</a:t>
            </a:r>
            <a:endParaRPr lang="en-US" sz="1800" b="1" dirty="0"/>
          </a:p>
          <a:p>
            <a:pPr marL="342900" indent="-342900">
              <a:lnSpc>
                <a:spcPct val="100000"/>
              </a:lnSpc>
              <a:spcBef>
                <a:spcPts val="0"/>
              </a:spcBef>
              <a:buSzPct val="80000"/>
              <a:buFont typeface="Wingdings" panose="05000000000000000000" pitchFamily="2" charset="2"/>
              <a:buChar char="§"/>
            </a:pPr>
            <a:r>
              <a:rPr lang="en-US" sz="1800" dirty="0">
                <a:solidFill>
                  <a:schemeClr val="tx1"/>
                </a:solidFill>
              </a:rPr>
              <a:t>Infertility benefits to help yield successful pregnancies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8214" y="2937"/>
            <a:ext cx="1972535" cy="1044813"/>
          </a:xfrm>
          <a:prstGeom prst="rect">
            <a:avLst/>
          </a:prstGeom>
        </p:spPr>
      </p:pic>
    </p:spTree>
    <p:extLst>
      <p:ext uri="{BB962C8B-B14F-4D97-AF65-F5344CB8AC3E}">
        <p14:creationId xmlns:p14="http://schemas.microsoft.com/office/powerpoint/2010/main" val="1749846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21B6-912B-409B-84B2-8BAF14258610}"/>
              </a:ext>
            </a:extLst>
          </p:cNvPr>
          <p:cNvSpPr>
            <a:spLocks noGrp="1"/>
          </p:cNvSpPr>
          <p:nvPr>
            <p:ph type="ctrTitle"/>
          </p:nvPr>
        </p:nvSpPr>
        <p:spPr>
          <a:xfrm>
            <a:off x="685800" y="1257796"/>
            <a:ext cx="4038600" cy="359073"/>
          </a:xfrm>
        </p:spPr>
        <p:txBody>
          <a:bodyPr/>
          <a:lstStyle/>
          <a:p>
            <a:r>
              <a:rPr lang="en-US" dirty="0"/>
              <a:t>Health Insurance 101</a:t>
            </a:r>
          </a:p>
        </p:txBody>
      </p:sp>
      <p:pic>
        <p:nvPicPr>
          <p:cNvPr id="3" name="Graphic 2">
            <a:extLst>
              <a:ext uri="{FF2B5EF4-FFF2-40B4-BE49-F238E27FC236}">
                <a16:creationId xmlns:a16="http://schemas.microsoft.com/office/drawing/2014/main" id="{ABF8422B-F0F2-47AE-A27E-F4BE1BCB2E9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497028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12</a:t>
            </a:fld>
            <a:endParaRPr lang="en-US" dirty="0"/>
          </a:p>
        </p:txBody>
      </p:sp>
      <p:sp>
        <p:nvSpPr>
          <p:cNvPr id="7" name="Title 6"/>
          <p:cNvSpPr>
            <a:spLocks noGrp="1"/>
          </p:cNvSpPr>
          <p:nvPr>
            <p:ph type="title"/>
          </p:nvPr>
        </p:nvSpPr>
        <p:spPr/>
        <p:txBody>
          <a:bodyPr/>
          <a:lstStyle/>
          <a:p>
            <a:r>
              <a:rPr lang="en-US" dirty="0"/>
              <a:t>Health insurance terms and definitions</a:t>
            </a:r>
          </a:p>
        </p:txBody>
      </p:sp>
      <p:sp>
        <p:nvSpPr>
          <p:cNvPr id="6" name="Text Placeholder 5"/>
          <p:cNvSpPr>
            <a:spLocks noGrp="1"/>
          </p:cNvSpPr>
          <p:nvPr>
            <p:ph type="body" sz="quarter" idx="16"/>
          </p:nvPr>
        </p:nvSpPr>
        <p:spPr>
          <a:xfrm>
            <a:off x="457200" y="1062569"/>
            <a:ext cx="8229600" cy="3795181"/>
          </a:xfrm>
        </p:spPr>
        <p:txBody>
          <a:bodyPr/>
          <a:lstStyle/>
          <a:p>
            <a:pPr>
              <a:lnSpc>
                <a:spcPct val="100000"/>
              </a:lnSpc>
              <a:spcBef>
                <a:spcPts val="0"/>
              </a:spcBef>
            </a:pPr>
            <a:r>
              <a:rPr lang="en-US" sz="1800" b="1" dirty="0"/>
              <a:t>“Health”</a:t>
            </a:r>
          </a:p>
          <a:p>
            <a:pPr marL="342900" indent="-342900">
              <a:lnSpc>
                <a:spcPct val="100000"/>
              </a:lnSpc>
              <a:spcBef>
                <a:spcPts val="0"/>
              </a:spcBef>
              <a:buFont typeface="Wingdings" panose="05000000000000000000" pitchFamily="2" charset="2"/>
              <a:buChar char="§"/>
            </a:pPr>
            <a:r>
              <a:rPr lang="en-US" sz="1800" dirty="0">
                <a:solidFill>
                  <a:schemeClr val="tx1"/>
                </a:solidFill>
              </a:rPr>
              <a:t>Health care (primarily diagnosis, treatment, and prescriptions)</a:t>
            </a:r>
          </a:p>
          <a:p>
            <a:pPr marL="342900" indent="-342900">
              <a:lnSpc>
                <a:spcPct val="100000"/>
              </a:lnSpc>
              <a:spcBef>
                <a:spcPts val="0"/>
              </a:spcBef>
              <a:buFont typeface="Wingdings" panose="05000000000000000000" pitchFamily="2" charset="2"/>
              <a:buChar char="§"/>
            </a:pPr>
            <a:r>
              <a:rPr lang="en-US" sz="1800" dirty="0">
                <a:solidFill>
                  <a:schemeClr val="tx1"/>
                </a:solidFill>
              </a:rPr>
              <a:t>Prevention (services to prevent or early detection of illness)</a:t>
            </a:r>
          </a:p>
          <a:p>
            <a:pPr marL="342900" indent="-342900">
              <a:lnSpc>
                <a:spcPct val="100000"/>
              </a:lnSpc>
              <a:spcBef>
                <a:spcPts val="0"/>
              </a:spcBef>
              <a:buFont typeface="Wingdings" panose="05000000000000000000" pitchFamily="2" charset="2"/>
              <a:buChar char="§"/>
            </a:pPr>
            <a:r>
              <a:rPr lang="en-US" sz="1800" dirty="0">
                <a:solidFill>
                  <a:schemeClr val="tx1"/>
                </a:solidFill>
              </a:rPr>
              <a:t>Wellness (services to assist in improving/maintaining well-being)</a:t>
            </a:r>
          </a:p>
          <a:p>
            <a:pPr>
              <a:lnSpc>
                <a:spcPct val="100000"/>
              </a:lnSpc>
              <a:spcBef>
                <a:spcPts val="0"/>
              </a:spcBef>
            </a:pPr>
            <a:endParaRPr lang="en-US" sz="1800" b="1" dirty="0"/>
          </a:p>
          <a:p>
            <a:pPr>
              <a:lnSpc>
                <a:spcPct val="100000"/>
              </a:lnSpc>
              <a:spcBef>
                <a:spcPts val="0"/>
              </a:spcBef>
            </a:pPr>
            <a:r>
              <a:rPr lang="en-US" sz="1800" b="1" dirty="0"/>
              <a:t>“Insurance”</a:t>
            </a:r>
          </a:p>
          <a:p>
            <a:pPr marL="342900" indent="-342900">
              <a:lnSpc>
                <a:spcPct val="100000"/>
              </a:lnSpc>
              <a:spcBef>
                <a:spcPts val="0"/>
              </a:spcBef>
              <a:buFont typeface="Wingdings" panose="05000000000000000000" pitchFamily="2" charset="2"/>
              <a:buChar char="§"/>
            </a:pPr>
            <a:r>
              <a:rPr lang="en-US" sz="1800" dirty="0">
                <a:solidFill>
                  <a:schemeClr val="tx1"/>
                </a:solidFill>
              </a:rPr>
              <a:t>Pooling by many of the risk that a few will experience very high costs</a:t>
            </a:r>
          </a:p>
          <a:p>
            <a:pPr marL="342900" indent="-342900">
              <a:lnSpc>
                <a:spcPct val="100000"/>
              </a:lnSpc>
              <a:spcBef>
                <a:spcPts val="0"/>
              </a:spcBef>
              <a:buFont typeface="Wingdings" panose="05000000000000000000" pitchFamily="2" charset="2"/>
              <a:buChar char="§"/>
            </a:pPr>
            <a:r>
              <a:rPr lang="en-US" sz="1800" dirty="0">
                <a:solidFill>
                  <a:schemeClr val="tx1"/>
                </a:solidFill>
              </a:rPr>
              <a:t>Not all risk needs to be insured; some risk can be self-insured</a:t>
            </a:r>
          </a:p>
          <a:p>
            <a:pPr marL="742950" lvl="3" indent="-342900">
              <a:spcBef>
                <a:spcPts val="0"/>
              </a:spcBef>
            </a:pPr>
            <a:r>
              <a:rPr lang="en-US" sz="1800" dirty="0">
                <a:solidFill>
                  <a:schemeClr val="tx1"/>
                </a:solidFill>
              </a:rPr>
              <a:t>Self-insurance by members includes deductibles, health savings, etc.</a:t>
            </a:r>
          </a:p>
          <a:p>
            <a:pPr marL="342900" indent="-342900">
              <a:lnSpc>
                <a:spcPct val="100000"/>
              </a:lnSpc>
              <a:spcBef>
                <a:spcPts val="0"/>
              </a:spcBef>
              <a:buFont typeface="Wingdings" panose="05000000000000000000" pitchFamily="2" charset="2"/>
              <a:buChar char="§"/>
            </a:pPr>
            <a:r>
              <a:rPr lang="en-US" sz="1800" dirty="0">
                <a:solidFill>
                  <a:schemeClr val="tx1"/>
                </a:solidFill>
              </a:rPr>
              <a:t>Self-insurance by groups can save money but puts the group at risk </a:t>
            </a:r>
          </a:p>
          <a:p>
            <a:pPr marL="742950" lvl="3" indent="-342900">
              <a:spcBef>
                <a:spcPts val="0"/>
              </a:spcBef>
            </a:pPr>
            <a:r>
              <a:rPr lang="en-US" sz="1800" dirty="0"/>
              <a:t>Risk can be mitigated by joining other groups in a pool (like </a:t>
            </a:r>
            <a:r>
              <a:rPr lang="en-US" sz="1800" dirty="0" err="1"/>
              <a:t>Sourcewell’s</a:t>
            </a:r>
            <a:r>
              <a:rPr lang="en-US" sz="1800" dirty="0"/>
              <a:t>)</a:t>
            </a:r>
          </a:p>
          <a:p>
            <a:pPr marL="742950" lvl="3" indent="-342900">
              <a:spcBef>
                <a:spcPts val="0"/>
              </a:spcBef>
            </a:pPr>
            <a:r>
              <a:rPr lang="en-US" sz="1800" dirty="0">
                <a:solidFill>
                  <a:schemeClr val="tx1"/>
                </a:solidFill>
              </a:rPr>
              <a:t>Many programs are available to help manage health and care costs and thus reduce the overall risk</a:t>
            </a:r>
          </a:p>
        </p:txBody>
      </p:sp>
    </p:spTree>
    <p:extLst>
      <p:ext uri="{BB962C8B-B14F-4D97-AF65-F5344CB8AC3E}">
        <p14:creationId xmlns:p14="http://schemas.microsoft.com/office/powerpoint/2010/main" val="179022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13</a:t>
            </a:fld>
            <a:endParaRPr lang="en-US" dirty="0"/>
          </a:p>
        </p:txBody>
      </p:sp>
      <p:sp>
        <p:nvSpPr>
          <p:cNvPr id="7" name="Title 6"/>
          <p:cNvSpPr>
            <a:spLocks noGrp="1"/>
          </p:cNvSpPr>
          <p:nvPr>
            <p:ph type="title"/>
          </p:nvPr>
        </p:nvSpPr>
        <p:spPr>
          <a:xfrm>
            <a:off x="457200" y="514350"/>
            <a:ext cx="8229600" cy="429669"/>
          </a:xfrm>
        </p:spPr>
        <p:txBody>
          <a:bodyPr/>
          <a:lstStyle/>
          <a:p>
            <a:r>
              <a:rPr lang="en-US" dirty="0"/>
              <a:t>Health insurance terms and definitions</a:t>
            </a:r>
          </a:p>
        </p:txBody>
      </p:sp>
      <p:sp>
        <p:nvSpPr>
          <p:cNvPr id="6" name="Text Placeholder 5"/>
          <p:cNvSpPr>
            <a:spLocks noGrp="1"/>
          </p:cNvSpPr>
          <p:nvPr>
            <p:ph type="body" sz="quarter" idx="16"/>
          </p:nvPr>
        </p:nvSpPr>
        <p:spPr>
          <a:xfrm>
            <a:off x="457200" y="1200150"/>
            <a:ext cx="8305800" cy="3465285"/>
          </a:xfrm>
        </p:spPr>
        <p:txBody>
          <a:bodyPr numCol="2" spcCol="548640"/>
          <a:lstStyle/>
          <a:p>
            <a:pPr>
              <a:lnSpc>
                <a:spcPct val="100000"/>
              </a:lnSpc>
              <a:spcBef>
                <a:spcPts val="0"/>
              </a:spcBef>
            </a:pPr>
            <a:r>
              <a:rPr lang="en-US" sz="1800" b="1" dirty="0"/>
              <a:t>Deductible</a:t>
            </a:r>
          </a:p>
          <a:p>
            <a:pPr>
              <a:lnSpc>
                <a:spcPct val="100000"/>
              </a:lnSpc>
              <a:spcBef>
                <a:spcPts val="0"/>
              </a:spcBef>
            </a:pPr>
            <a:r>
              <a:rPr lang="en-US" sz="1800" dirty="0">
                <a:solidFill>
                  <a:schemeClr val="tx1"/>
                </a:solidFill>
              </a:rPr>
              <a:t>Amount member owes before health plan pays  </a:t>
            </a:r>
          </a:p>
          <a:p>
            <a:pPr>
              <a:lnSpc>
                <a:spcPct val="100000"/>
              </a:lnSpc>
              <a:spcBef>
                <a:spcPts val="0"/>
              </a:spcBef>
            </a:pPr>
            <a:endParaRPr lang="en-US" sz="1800" dirty="0"/>
          </a:p>
          <a:p>
            <a:pPr>
              <a:lnSpc>
                <a:spcPct val="100000"/>
              </a:lnSpc>
              <a:spcBef>
                <a:spcPts val="0"/>
              </a:spcBef>
            </a:pPr>
            <a:r>
              <a:rPr lang="en-US" sz="1800" b="1" dirty="0"/>
              <a:t>Coinsurance</a:t>
            </a:r>
          </a:p>
          <a:p>
            <a:pPr>
              <a:lnSpc>
                <a:spcPct val="100000"/>
              </a:lnSpc>
              <a:spcBef>
                <a:spcPts val="0"/>
              </a:spcBef>
            </a:pPr>
            <a:r>
              <a:rPr lang="en-US" sz="1800" dirty="0">
                <a:solidFill>
                  <a:schemeClr val="tx1"/>
                </a:solidFill>
              </a:rPr>
              <a:t>Percentage member owes after meeting the deductible (i.e. 20%)</a:t>
            </a:r>
          </a:p>
          <a:p>
            <a:pPr>
              <a:lnSpc>
                <a:spcPct val="100000"/>
              </a:lnSpc>
              <a:spcBef>
                <a:spcPts val="0"/>
              </a:spcBef>
            </a:pPr>
            <a:endParaRPr lang="en-US" sz="1800" dirty="0"/>
          </a:p>
          <a:p>
            <a:pPr>
              <a:lnSpc>
                <a:spcPct val="100000"/>
              </a:lnSpc>
              <a:spcBef>
                <a:spcPts val="0"/>
              </a:spcBef>
            </a:pPr>
            <a:r>
              <a:rPr lang="en-US" sz="1800" b="1" dirty="0"/>
              <a:t>Copay</a:t>
            </a:r>
          </a:p>
          <a:p>
            <a:pPr>
              <a:lnSpc>
                <a:spcPct val="100000"/>
              </a:lnSpc>
              <a:spcBef>
                <a:spcPts val="0"/>
              </a:spcBef>
            </a:pPr>
            <a:r>
              <a:rPr lang="en-US" sz="1800" dirty="0">
                <a:solidFill>
                  <a:schemeClr val="tx1"/>
                </a:solidFill>
              </a:rPr>
              <a:t>Fixed amount member owes, and deductible may not apply (i.e. $50 Rx)</a:t>
            </a:r>
            <a:endParaRPr lang="en-US" sz="1800" dirty="0"/>
          </a:p>
          <a:p>
            <a:pPr>
              <a:lnSpc>
                <a:spcPct val="100000"/>
              </a:lnSpc>
              <a:spcBef>
                <a:spcPts val="0"/>
              </a:spcBef>
            </a:pPr>
            <a:endParaRPr lang="en-US" sz="1800" b="1" dirty="0"/>
          </a:p>
          <a:p>
            <a:pPr>
              <a:lnSpc>
                <a:spcPct val="100000"/>
              </a:lnSpc>
              <a:spcBef>
                <a:spcPts val="0"/>
              </a:spcBef>
            </a:pPr>
            <a:r>
              <a:rPr lang="en-US" sz="1800" b="1" dirty="0"/>
              <a:t>Out-of-pocket Maximum</a:t>
            </a:r>
          </a:p>
          <a:p>
            <a:pPr>
              <a:lnSpc>
                <a:spcPct val="100000"/>
              </a:lnSpc>
              <a:spcBef>
                <a:spcPts val="0"/>
              </a:spcBef>
            </a:pPr>
            <a:r>
              <a:rPr lang="en-US" sz="1800" dirty="0">
                <a:solidFill>
                  <a:schemeClr val="tx1"/>
                </a:solidFill>
              </a:rPr>
              <a:t>Maximum owed by member when totaling deductible, coinsurance, copays</a:t>
            </a:r>
          </a:p>
          <a:p>
            <a:pPr>
              <a:lnSpc>
                <a:spcPct val="100000"/>
              </a:lnSpc>
              <a:spcBef>
                <a:spcPts val="0"/>
              </a:spcBef>
            </a:pPr>
            <a:endParaRPr lang="en-US" sz="1800" dirty="0"/>
          </a:p>
          <a:p>
            <a:pPr>
              <a:lnSpc>
                <a:spcPct val="100000"/>
              </a:lnSpc>
              <a:spcBef>
                <a:spcPts val="0"/>
              </a:spcBef>
            </a:pPr>
            <a:r>
              <a:rPr lang="en-US" sz="1800" b="1" dirty="0"/>
              <a:t>Preventive</a:t>
            </a:r>
          </a:p>
          <a:p>
            <a:pPr>
              <a:lnSpc>
                <a:spcPct val="100000"/>
              </a:lnSpc>
              <a:spcBef>
                <a:spcPts val="0"/>
              </a:spcBef>
            </a:pPr>
            <a:r>
              <a:rPr lang="en-US" sz="1800" dirty="0">
                <a:solidFill>
                  <a:schemeClr val="tx1"/>
                </a:solidFill>
              </a:rPr>
              <a:t>Definitions vary by plan, but usually are provided at no charge to member</a:t>
            </a:r>
          </a:p>
        </p:txBody>
      </p:sp>
    </p:spTree>
    <p:extLst>
      <p:ext uri="{BB962C8B-B14F-4D97-AF65-F5344CB8AC3E}">
        <p14:creationId xmlns:p14="http://schemas.microsoft.com/office/powerpoint/2010/main" val="29821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14</a:t>
            </a:fld>
            <a:endParaRPr lang="en-US" dirty="0"/>
          </a:p>
        </p:txBody>
      </p:sp>
      <p:sp>
        <p:nvSpPr>
          <p:cNvPr id="7" name="Title 6"/>
          <p:cNvSpPr>
            <a:spLocks noGrp="1"/>
          </p:cNvSpPr>
          <p:nvPr>
            <p:ph type="title"/>
          </p:nvPr>
        </p:nvSpPr>
        <p:spPr/>
        <p:txBody>
          <a:bodyPr/>
          <a:lstStyle/>
          <a:p>
            <a:r>
              <a:rPr lang="en-US" dirty="0"/>
              <a:t>Health insurance terms and definitions</a:t>
            </a:r>
          </a:p>
        </p:txBody>
      </p:sp>
      <p:sp>
        <p:nvSpPr>
          <p:cNvPr id="6" name="Text Placeholder 5"/>
          <p:cNvSpPr>
            <a:spLocks noGrp="1"/>
          </p:cNvSpPr>
          <p:nvPr>
            <p:ph type="body" sz="quarter" idx="16"/>
          </p:nvPr>
        </p:nvSpPr>
        <p:spPr>
          <a:xfrm>
            <a:off x="381000" y="1123950"/>
            <a:ext cx="8458200" cy="3871347"/>
          </a:xfrm>
        </p:spPr>
        <p:txBody>
          <a:bodyPr numCol="2" spcCol="457200"/>
          <a:lstStyle/>
          <a:p>
            <a:pPr>
              <a:lnSpc>
                <a:spcPct val="100000"/>
              </a:lnSpc>
              <a:spcBef>
                <a:spcPts val="0"/>
              </a:spcBef>
            </a:pPr>
            <a:r>
              <a:rPr lang="en-US" sz="1800" b="1" dirty="0"/>
              <a:t>Health Savings Accounts</a:t>
            </a:r>
          </a:p>
          <a:p>
            <a:pPr>
              <a:lnSpc>
                <a:spcPct val="100000"/>
              </a:lnSpc>
              <a:spcBef>
                <a:spcPts val="0"/>
              </a:spcBef>
            </a:pPr>
            <a:r>
              <a:rPr lang="en-US" sz="1800" dirty="0">
                <a:solidFill>
                  <a:schemeClr val="tx1"/>
                </a:solidFill>
              </a:rPr>
              <a:t>Tax advantaged account owned by member, funded by employer or member</a:t>
            </a:r>
          </a:p>
          <a:p>
            <a:pPr>
              <a:lnSpc>
                <a:spcPct val="100000"/>
              </a:lnSpc>
              <a:spcBef>
                <a:spcPts val="0"/>
              </a:spcBef>
            </a:pPr>
            <a:endParaRPr lang="en-US" sz="1800" dirty="0"/>
          </a:p>
          <a:p>
            <a:pPr>
              <a:lnSpc>
                <a:spcPct val="100000"/>
              </a:lnSpc>
              <a:spcBef>
                <a:spcPts val="0"/>
              </a:spcBef>
            </a:pPr>
            <a:r>
              <a:rPr lang="en-US" sz="1800" b="1" dirty="0" err="1"/>
              <a:t>VEBA</a:t>
            </a:r>
            <a:r>
              <a:rPr lang="en-US" sz="1800" b="1" dirty="0"/>
              <a:t> or Health Reimbursement Arrangement</a:t>
            </a:r>
          </a:p>
          <a:p>
            <a:pPr>
              <a:lnSpc>
                <a:spcPct val="100000"/>
              </a:lnSpc>
              <a:spcBef>
                <a:spcPts val="0"/>
              </a:spcBef>
            </a:pPr>
            <a:r>
              <a:rPr lang="en-US" sz="1800" dirty="0">
                <a:solidFill>
                  <a:schemeClr val="tx1"/>
                </a:solidFill>
              </a:rPr>
              <a:t>Tax advantaged account owned by employer, funded by employer for member</a:t>
            </a:r>
          </a:p>
          <a:p>
            <a:pPr>
              <a:lnSpc>
                <a:spcPct val="100000"/>
              </a:lnSpc>
              <a:spcBef>
                <a:spcPts val="0"/>
              </a:spcBef>
            </a:pPr>
            <a:endParaRPr lang="en-US" sz="1800" dirty="0"/>
          </a:p>
          <a:p>
            <a:pPr>
              <a:lnSpc>
                <a:spcPct val="100000"/>
              </a:lnSpc>
              <a:spcBef>
                <a:spcPts val="0"/>
              </a:spcBef>
            </a:pPr>
            <a:r>
              <a:rPr lang="en-US" sz="1800" b="1" dirty="0"/>
              <a:t>Provider network</a:t>
            </a:r>
          </a:p>
          <a:p>
            <a:pPr>
              <a:lnSpc>
                <a:spcPct val="100000"/>
              </a:lnSpc>
              <a:spcBef>
                <a:spcPts val="0"/>
              </a:spcBef>
            </a:pPr>
            <a:r>
              <a:rPr lang="en-US" sz="1800" dirty="0">
                <a:solidFill>
                  <a:schemeClr val="tx1"/>
                </a:solidFill>
              </a:rPr>
              <a:t>Medical providers who have agreed to care standards and discounted fees</a:t>
            </a:r>
          </a:p>
          <a:p>
            <a:pPr>
              <a:lnSpc>
                <a:spcPct val="100000"/>
              </a:lnSpc>
              <a:spcBef>
                <a:spcPts val="0"/>
              </a:spcBef>
            </a:pPr>
            <a:r>
              <a:rPr lang="en-US" sz="1800" b="1" dirty="0"/>
              <a:t>Out-of-network</a:t>
            </a:r>
          </a:p>
          <a:p>
            <a:pPr>
              <a:lnSpc>
                <a:spcPct val="100000"/>
              </a:lnSpc>
              <a:spcBef>
                <a:spcPts val="0"/>
              </a:spcBef>
            </a:pPr>
            <a:r>
              <a:rPr lang="en-US" sz="1800" dirty="0">
                <a:solidFill>
                  <a:schemeClr val="tx1"/>
                </a:solidFill>
              </a:rPr>
              <a:t>Member pays higher deductible and may get billed additional fees by provider</a:t>
            </a:r>
          </a:p>
          <a:p>
            <a:pPr>
              <a:lnSpc>
                <a:spcPct val="100000"/>
              </a:lnSpc>
              <a:spcBef>
                <a:spcPts val="0"/>
              </a:spcBef>
            </a:pPr>
            <a:endParaRPr lang="en-US" sz="1800" dirty="0"/>
          </a:p>
          <a:p>
            <a:pPr>
              <a:lnSpc>
                <a:spcPct val="100000"/>
              </a:lnSpc>
              <a:spcBef>
                <a:spcPts val="0"/>
              </a:spcBef>
            </a:pPr>
            <a:r>
              <a:rPr lang="en-US" sz="1800" b="1" dirty="0"/>
              <a:t>Prescription formulary list</a:t>
            </a:r>
          </a:p>
          <a:p>
            <a:pPr>
              <a:lnSpc>
                <a:spcPct val="100000"/>
              </a:lnSpc>
              <a:spcBef>
                <a:spcPts val="0"/>
              </a:spcBef>
            </a:pPr>
            <a:r>
              <a:rPr lang="en-US" sz="1800" dirty="0">
                <a:solidFill>
                  <a:schemeClr val="tx1"/>
                </a:solidFill>
              </a:rPr>
              <a:t>Prescriptions, both brand and generic, discounted for affordable access</a:t>
            </a:r>
          </a:p>
          <a:p>
            <a:pPr>
              <a:lnSpc>
                <a:spcPct val="100000"/>
              </a:lnSpc>
              <a:spcBef>
                <a:spcPts val="0"/>
              </a:spcBef>
            </a:pPr>
            <a:endParaRPr lang="en-US" sz="1800" dirty="0"/>
          </a:p>
          <a:p>
            <a:pPr>
              <a:lnSpc>
                <a:spcPct val="100000"/>
              </a:lnSpc>
              <a:spcBef>
                <a:spcPts val="0"/>
              </a:spcBef>
            </a:pPr>
            <a:r>
              <a:rPr lang="en-US" sz="1800" b="1" dirty="0"/>
              <a:t>Non-formulary</a:t>
            </a:r>
          </a:p>
          <a:p>
            <a:pPr>
              <a:lnSpc>
                <a:spcPct val="100000"/>
              </a:lnSpc>
              <a:spcBef>
                <a:spcPts val="0"/>
              </a:spcBef>
            </a:pPr>
            <a:r>
              <a:rPr lang="en-US" sz="1800" dirty="0">
                <a:solidFill>
                  <a:schemeClr val="tx1"/>
                </a:solidFill>
              </a:rPr>
              <a:t>Member pays more, perhaps full cost, of prescriptions not on approved list</a:t>
            </a:r>
          </a:p>
        </p:txBody>
      </p:sp>
    </p:spTree>
    <p:extLst>
      <p:ext uri="{BB962C8B-B14F-4D97-AF65-F5344CB8AC3E}">
        <p14:creationId xmlns:p14="http://schemas.microsoft.com/office/powerpoint/2010/main" val="109439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15</a:t>
            </a:fld>
            <a:endParaRPr lang="en-US" dirty="0"/>
          </a:p>
        </p:txBody>
      </p:sp>
      <p:sp>
        <p:nvSpPr>
          <p:cNvPr id="7" name="Title 6"/>
          <p:cNvSpPr>
            <a:spLocks noGrp="1"/>
          </p:cNvSpPr>
          <p:nvPr>
            <p:ph type="title"/>
          </p:nvPr>
        </p:nvSpPr>
        <p:spPr/>
        <p:txBody>
          <a:bodyPr/>
          <a:lstStyle/>
          <a:p>
            <a:r>
              <a:rPr lang="en-US" dirty="0"/>
              <a:t>Key elements of valuable health plans</a:t>
            </a:r>
          </a:p>
        </p:txBody>
      </p:sp>
      <p:sp>
        <p:nvSpPr>
          <p:cNvPr id="6" name="Text Placeholder 5"/>
          <p:cNvSpPr>
            <a:spLocks noGrp="1"/>
          </p:cNvSpPr>
          <p:nvPr>
            <p:ph type="body" sz="quarter" idx="16"/>
          </p:nvPr>
        </p:nvSpPr>
        <p:spPr>
          <a:xfrm>
            <a:off x="381000" y="1200150"/>
            <a:ext cx="8458200" cy="3567113"/>
          </a:xfrm>
        </p:spPr>
        <p:txBody>
          <a:bodyPr numCol="2" spcCol="457200"/>
          <a:lstStyle/>
          <a:p>
            <a:pPr>
              <a:lnSpc>
                <a:spcPct val="100000"/>
              </a:lnSpc>
              <a:spcBef>
                <a:spcPts val="0"/>
              </a:spcBef>
            </a:pPr>
            <a:r>
              <a:rPr lang="en-US" sz="1800" b="1" dirty="0"/>
              <a:t>Employee Assistance Program</a:t>
            </a:r>
          </a:p>
          <a:p>
            <a:pPr>
              <a:lnSpc>
                <a:spcPct val="100000"/>
              </a:lnSpc>
              <a:spcBef>
                <a:spcPts val="0"/>
              </a:spcBef>
            </a:pPr>
            <a:r>
              <a:rPr lang="en-US" sz="1800" dirty="0">
                <a:solidFill>
                  <a:schemeClr val="tx1"/>
                </a:solidFill>
              </a:rPr>
              <a:t>Free telephonic and online help with virtually any issue causing stress</a:t>
            </a:r>
          </a:p>
          <a:p>
            <a:pPr>
              <a:lnSpc>
                <a:spcPct val="100000"/>
              </a:lnSpc>
              <a:spcBef>
                <a:spcPts val="0"/>
              </a:spcBef>
            </a:pPr>
            <a:endParaRPr lang="en-US" sz="1800" dirty="0"/>
          </a:p>
          <a:p>
            <a:pPr>
              <a:lnSpc>
                <a:spcPct val="100000"/>
              </a:lnSpc>
              <a:spcBef>
                <a:spcPts val="0"/>
              </a:spcBef>
            </a:pPr>
            <a:r>
              <a:rPr lang="en-US" sz="1800" b="1" dirty="0"/>
              <a:t>Wellness Program</a:t>
            </a:r>
          </a:p>
          <a:p>
            <a:pPr>
              <a:lnSpc>
                <a:spcPct val="100000"/>
              </a:lnSpc>
              <a:spcBef>
                <a:spcPts val="0"/>
              </a:spcBef>
            </a:pPr>
            <a:r>
              <a:rPr lang="en-US" sz="1800" dirty="0">
                <a:solidFill>
                  <a:schemeClr val="tx1"/>
                </a:solidFill>
              </a:rPr>
              <a:t>Activities to educate and motivate members to engage in healthy living</a:t>
            </a:r>
          </a:p>
          <a:p>
            <a:pPr>
              <a:lnSpc>
                <a:spcPct val="100000"/>
              </a:lnSpc>
              <a:spcBef>
                <a:spcPts val="0"/>
              </a:spcBef>
            </a:pPr>
            <a:endParaRPr lang="en-US" sz="1800" dirty="0"/>
          </a:p>
          <a:p>
            <a:pPr>
              <a:lnSpc>
                <a:spcPct val="100000"/>
              </a:lnSpc>
              <a:spcBef>
                <a:spcPts val="0"/>
              </a:spcBef>
            </a:pPr>
            <a:r>
              <a:rPr lang="en-US" sz="1800" b="1" dirty="0"/>
              <a:t>Case and Disease Management Programs</a:t>
            </a:r>
          </a:p>
          <a:p>
            <a:pPr>
              <a:lnSpc>
                <a:spcPct val="100000"/>
              </a:lnSpc>
              <a:spcBef>
                <a:spcPts val="0"/>
              </a:spcBef>
            </a:pPr>
            <a:r>
              <a:rPr lang="en-US" sz="1800" dirty="0">
                <a:solidFill>
                  <a:schemeClr val="tx1"/>
                </a:solidFill>
              </a:rPr>
              <a:t>Free assistance from professionals who can help members get quality care</a:t>
            </a:r>
          </a:p>
          <a:p>
            <a:pPr>
              <a:lnSpc>
                <a:spcPct val="100000"/>
              </a:lnSpc>
              <a:spcBef>
                <a:spcPts val="0"/>
              </a:spcBef>
            </a:pPr>
            <a:endParaRPr lang="en-US" sz="1800" dirty="0"/>
          </a:p>
          <a:p>
            <a:pPr>
              <a:lnSpc>
                <a:spcPct val="100000"/>
              </a:lnSpc>
              <a:spcBef>
                <a:spcPts val="0"/>
              </a:spcBef>
            </a:pPr>
            <a:r>
              <a:rPr lang="en-US" sz="1800" b="1" dirty="0"/>
              <a:t>Convenient Care</a:t>
            </a:r>
          </a:p>
          <a:p>
            <a:pPr>
              <a:lnSpc>
                <a:spcPct val="100000"/>
              </a:lnSpc>
              <a:spcBef>
                <a:spcPts val="0"/>
              </a:spcBef>
            </a:pPr>
            <a:r>
              <a:rPr lang="en-US" sz="1800" dirty="0">
                <a:solidFill>
                  <a:schemeClr val="tx1"/>
                </a:solidFill>
              </a:rPr>
              <a:t>Low cost access to online care, mobile-access, and minute-clinics</a:t>
            </a:r>
          </a:p>
          <a:p>
            <a:pPr>
              <a:lnSpc>
                <a:spcPct val="100000"/>
              </a:lnSpc>
              <a:spcBef>
                <a:spcPts val="0"/>
              </a:spcBef>
            </a:pPr>
            <a:endParaRPr lang="en-US" sz="1800" dirty="0"/>
          </a:p>
          <a:p>
            <a:pPr>
              <a:lnSpc>
                <a:spcPct val="100000"/>
              </a:lnSpc>
              <a:spcBef>
                <a:spcPts val="0"/>
              </a:spcBef>
            </a:pPr>
            <a:r>
              <a:rPr lang="en-US" sz="1800" b="1" dirty="0"/>
              <a:t>Nurse Line</a:t>
            </a:r>
          </a:p>
          <a:p>
            <a:pPr>
              <a:lnSpc>
                <a:spcPct val="100000"/>
              </a:lnSpc>
              <a:spcBef>
                <a:spcPts val="0"/>
              </a:spcBef>
            </a:pPr>
            <a:r>
              <a:rPr lang="en-US" sz="1800" dirty="0">
                <a:solidFill>
                  <a:schemeClr val="tx1"/>
                </a:solidFill>
              </a:rPr>
              <a:t>Trained professionals to assist members with care decision-making</a:t>
            </a:r>
          </a:p>
          <a:p>
            <a:pPr>
              <a:lnSpc>
                <a:spcPct val="100000"/>
              </a:lnSpc>
              <a:spcBef>
                <a:spcPts val="0"/>
              </a:spcBef>
            </a:pPr>
            <a:endParaRPr lang="en-US" sz="1800" dirty="0"/>
          </a:p>
          <a:p>
            <a:pPr>
              <a:lnSpc>
                <a:spcPct val="100000"/>
              </a:lnSpc>
              <a:spcBef>
                <a:spcPts val="0"/>
              </a:spcBef>
            </a:pPr>
            <a:r>
              <a:rPr lang="en-US" sz="1800" b="1" dirty="0"/>
              <a:t>Member Service Support</a:t>
            </a:r>
          </a:p>
          <a:p>
            <a:pPr>
              <a:lnSpc>
                <a:spcPct val="100000"/>
              </a:lnSpc>
              <a:spcBef>
                <a:spcPts val="0"/>
              </a:spcBef>
            </a:pPr>
            <a:r>
              <a:rPr lang="en-US" sz="1800" dirty="0">
                <a:solidFill>
                  <a:schemeClr val="tx1"/>
                </a:solidFill>
              </a:rPr>
              <a:t>Help navigating, understanding, or accessing any aspect of the health plan</a:t>
            </a:r>
          </a:p>
        </p:txBody>
      </p:sp>
    </p:spTree>
    <p:extLst>
      <p:ext uri="{BB962C8B-B14F-4D97-AF65-F5344CB8AC3E}">
        <p14:creationId xmlns:p14="http://schemas.microsoft.com/office/powerpoint/2010/main" val="1311116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8205"/>
            <a:ext cx="8153400" cy="429669"/>
          </a:xfrm>
        </p:spPr>
        <p:txBody>
          <a:bodyPr/>
          <a:lstStyle/>
          <a:p>
            <a:r>
              <a:rPr lang="en-US" dirty="0"/>
              <a:t>Where can I find more information?</a:t>
            </a:r>
          </a:p>
        </p:txBody>
      </p:sp>
      <p:sp>
        <p:nvSpPr>
          <p:cNvPr id="3" name="Slide Number Placeholder 2"/>
          <p:cNvSpPr>
            <a:spLocks noGrp="1"/>
          </p:cNvSpPr>
          <p:nvPr>
            <p:ph type="sldNum" sz="quarter" idx="4"/>
          </p:nvPr>
        </p:nvSpPr>
        <p:spPr/>
        <p:txBody>
          <a:bodyPr/>
          <a:lstStyle/>
          <a:p>
            <a:fld id="{CC07A0C6-0FC1-476D-8928-A360A0127B30}" type="slidenum">
              <a:rPr lang="en-US" smtClean="0"/>
              <a:pPr/>
              <a:t>16</a:t>
            </a:fld>
            <a:endParaRPr lang="en-US" dirty="0"/>
          </a:p>
        </p:txBody>
      </p:sp>
      <p:sp>
        <p:nvSpPr>
          <p:cNvPr id="4" name="Text Placeholder 3"/>
          <p:cNvSpPr>
            <a:spLocks noGrp="1"/>
          </p:cNvSpPr>
          <p:nvPr>
            <p:ph type="body" sz="quarter" idx="1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760" r="10033"/>
          <a:stretch/>
        </p:blipFill>
        <p:spPr>
          <a:xfrm>
            <a:off x="9448800" y="773039"/>
            <a:ext cx="5486400" cy="2712057"/>
          </a:xfrm>
          <a:prstGeom prst="rect">
            <a:avLst/>
          </a:prstGeom>
          <a:solidFill>
            <a:srgbClr val="1A4361"/>
          </a:solidFill>
        </p:spPr>
      </p:pic>
      <p:sp>
        <p:nvSpPr>
          <p:cNvPr id="5" name="TextBox 4">
            <a:extLst>
              <a:ext uri="{FF2B5EF4-FFF2-40B4-BE49-F238E27FC236}">
                <a16:creationId xmlns:a16="http://schemas.microsoft.com/office/drawing/2014/main" id="{D9708560-74A5-4C6F-9F40-246F4BCFFB6A}"/>
              </a:ext>
            </a:extLst>
          </p:cNvPr>
          <p:cNvSpPr txBox="1"/>
          <p:nvPr/>
        </p:nvSpPr>
        <p:spPr>
          <a:xfrm>
            <a:off x="420639" y="1352550"/>
            <a:ext cx="2855961" cy="1754326"/>
          </a:xfrm>
          <a:prstGeom prst="rect">
            <a:avLst/>
          </a:prstGeom>
          <a:noFill/>
        </p:spPr>
        <p:txBody>
          <a:bodyPr wrap="square" rtlCol="0">
            <a:spAutoFit/>
          </a:bodyPr>
          <a:lstStyle/>
          <a:p>
            <a:r>
              <a:rPr lang="en-US" dirty="0"/>
              <a:t>Go to </a:t>
            </a:r>
            <a:r>
              <a:rPr lang="en-US" dirty="0" err="1"/>
              <a:t>Sourcewell’s</a:t>
            </a:r>
            <a:r>
              <a:rPr lang="en-US" dirty="0"/>
              <a:t> webpage at </a:t>
            </a:r>
            <a:r>
              <a:rPr lang="en-US" b="1" dirty="0"/>
              <a:t>sourcewell-mn.gov</a:t>
            </a:r>
          </a:p>
          <a:p>
            <a:pPr marL="342900" indent="-342900">
              <a:buFont typeface="Wingdings" panose="05000000000000000000" pitchFamily="2" charset="2"/>
              <a:buChar char="§"/>
            </a:pPr>
            <a:r>
              <a:rPr lang="en-US" dirty="0"/>
              <a:t>Services &amp; Programs tab</a:t>
            </a:r>
          </a:p>
          <a:p>
            <a:pPr marL="342900" indent="-342900">
              <a:buFont typeface="Wingdings" panose="05000000000000000000" pitchFamily="2" charset="2"/>
              <a:buChar char="§"/>
            </a:pPr>
            <a:r>
              <a:rPr lang="en-US" dirty="0"/>
              <a:t>Select </a:t>
            </a:r>
            <a:br>
              <a:rPr lang="en-US" dirty="0"/>
            </a:br>
            <a:r>
              <a:rPr lang="en-US" dirty="0"/>
              <a:t>‘Insurance Programs’ from the menu options</a:t>
            </a:r>
          </a:p>
        </p:txBody>
      </p:sp>
      <p:pic>
        <p:nvPicPr>
          <p:cNvPr id="7" name="Picture 6">
            <a:extLst>
              <a:ext uri="{FF2B5EF4-FFF2-40B4-BE49-F238E27FC236}">
                <a16:creationId xmlns:a16="http://schemas.microsoft.com/office/drawing/2014/main" id="{3409364C-F574-4D26-8551-632122E89DEC}"/>
              </a:ext>
            </a:extLst>
          </p:cNvPr>
          <p:cNvPicPr>
            <a:picLocks noChangeAspect="1"/>
          </p:cNvPicPr>
          <p:nvPr/>
        </p:nvPicPr>
        <p:blipFill>
          <a:blip r:embed="rId4"/>
          <a:stretch>
            <a:fillRect/>
          </a:stretch>
        </p:blipFill>
        <p:spPr>
          <a:xfrm>
            <a:off x="3664702" y="1352550"/>
            <a:ext cx="4945898" cy="2733163"/>
          </a:xfrm>
          <a:prstGeom prst="rect">
            <a:avLst/>
          </a:prstGeom>
          <a:ln>
            <a:solidFill>
              <a:schemeClr val="bg2">
                <a:lumMod val="20000"/>
                <a:lumOff val="80000"/>
              </a:schemeClr>
            </a:solidFill>
          </a:ln>
        </p:spPr>
      </p:pic>
    </p:spTree>
    <p:extLst>
      <p:ext uri="{BB962C8B-B14F-4D97-AF65-F5344CB8AC3E}">
        <p14:creationId xmlns:p14="http://schemas.microsoft.com/office/powerpoint/2010/main" val="39468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09364C-F574-4D26-8551-632122E89DEC}"/>
              </a:ext>
            </a:extLst>
          </p:cNvPr>
          <p:cNvPicPr>
            <a:picLocks noChangeAspect="1"/>
          </p:cNvPicPr>
          <p:nvPr/>
        </p:nvPicPr>
        <p:blipFill>
          <a:blip r:embed="rId3"/>
          <a:stretch>
            <a:fillRect/>
          </a:stretch>
        </p:blipFill>
        <p:spPr>
          <a:xfrm>
            <a:off x="3664702" y="1352550"/>
            <a:ext cx="4945898" cy="2733163"/>
          </a:xfrm>
          <a:prstGeom prst="rect">
            <a:avLst/>
          </a:prstGeom>
          <a:ln>
            <a:solidFill>
              <a:schemeClr val="bg2">
                <a:lumMod val="20000"/>
                <a:lumOff val="80000"/>
              </a:schemeClr>
            </a:solidFill>
          </a:ln>
        </p:spPr>
      </p:pic>
      <p:cxnSp>
        <p:nvCxnSpPr>
          <p:cNvPr id="14" name="Straight Arrow Connector 13">
            <a:extLst>
              <a:ext uri="{FF2B5EF4-FFF2-40B4-BE49-F238E27FC236}">
                <a16:creationId xmlns:a16="http://schemas.microsoft.com/office/drawing/2014/main" id="{CEE80C2D-7E0F-4BF6-955A-8136C476D502}"/>
              </a:ext>
            </a:extLst>
          </p:cNvPr>
          <p:cNvCxnSpPr>
            <a:cxnSpLocks/>
          </p:cNvCxnSpPr>
          <p:nvPr/>
        </p:nvCxnSpPr>
        <p:spPr>
          <a:xfrm flipV="1">
            <a:off x="3810000" y="1611414"/>
            <a:ext cx="1905000" cy="6555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558205"/>
            <a:ext cx="8153400" cy="429669"/>
          </a:xfrm>
        </p:spPr>
        <p:txBody>
          <a:bodyPr/>
          <a:lstStyle/>
          <a:p>
            <a:r>
              <a:rPr lang="en-US" dirty="0"/>
              <a:t>Where can I find more information?</a:t>
            </a:r>
          </a:p>
        </p:txBody>
      </p:sp>
      <p:sp>
        <p:nvSpPr>
          <p:cNvPr id="3" name="Slide Number Placeholder 2"/>
          <p:cNvSpPr>
            <a:spLocks noGrp="1"/>
          </p:cNvSpPr>
          <p:nvPr>
            <p:ph type="sldNum" sz="quarter" idx="4"/>
          </p:nvPr>
        </p:nvSpPr>
        <p:spPr/>
        <p:txBody>
          <a:bodyPr/>
          <a:lstStyle/>
          <a:p>
            <a:fld id="{CC07A0C6-0FC1-476D-8928-A360A0127B30}" type="slidenum">
              <a:rPr lang="en-US" smtClean="0"/>
              <a:pPr/>
              <a:t>17</a:t>
            </a:fld>
            <a:endParaRPr lang="en-US" dirty="0"/>
          </a:p>
        </p:txBody>
      </p:sp>
      <p:sp>
        <p:nvSpPr>
          <p:cNvPr id="4" name="Text Placeholder 3"/>
          <p:cNvSpPr>
            <a:spLocks noGrp="1"/>
          </p:cNvSpPr>
          <p:nvPr>
            <p:ph type="body" sz="quarter" idx="11"/>
          </p:nvPr>
        </p:nvSpPr>
        <p:spPr/>
        <p:txBody>
          <a:bodyPr/>
          <a:lstStyle/>
          <a:p>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3760" r="10033"/>
          <a:stretch/>
        </p:blipFill>
        <p:spPr>
          <a:xfrm>
            <a:off x="9448800" y="773039"/>
            <a:ext cx="5486400" cy="2712057"/>
          </a:xfrm>
          <a:prstGeom prst="rect">
            <a:avLst/>
          </a:prstGeom>
          <a:solidFill>
            <a:srgbClr val="1A4361"/>
          </a:solidFill>
        </p:spPr>
      </p:pic>
      <p:sp>
        <p:nvSpPr>
          <p:cNvPr id="5" name="TextBox 4">
            <a:extLst>
              <a:ext uri="{FF2B5EF4-FFF2-40B4-BE49-F238E27FC236}">
                <a16:creationId xmlns:a16="http://schemas.microsoft.com/office/drawing/2014/main" id="{D9708560-74A5-4C6F-9F40-246F4BCFFB6A}"/>
              </a:ext>
            </a:extLst>
          </p:cNvPr>
          <p:cNvSpPr txBox="1"/>
          <p:nvPr/>
        </p:nvSpPr>
        <p:spPr>
          <a:xfrm>
            <a:off x="420639" y="1352550"/>
            <a:ext cx="3160761" cy="2308324"/>
          </a:xfrm>
          <a:prstGeom prst="rect">
            <a:avLst/>
          </a:prstGeom>
          <a:noFill/>
        </p:spPr>
        <p:txBody>
          <a:bodyPr wrap="square" rtlCol="0">
            <a:spAutoFit/>
          </a:bodyPr>
          <a:lstStyle/>
          <a:p>
            <a:pPr marL="342900" indent="-342900">
              <a:buFont typeface="+mj-lt"/>
              <a:buAutoNum type="arabicPeriod"/>
            </a:pPr>
            <a:r>
              <a:rPr lang="en-US" dirty="0"/>
              <a:t>Go to </a:t>
            </a:r>
            <a:r>
              <a:rPr lang="en-US" dirty="0" err="1"/>
              <a:t>Sourcewell’s</a:t>
            </a:r>
            <a:r>
              <a:rPr lang="en-US" dirty="0"/>
              <a:t> webpage at </a:t>
            </a:r>
            <a:r>
              <a:rPr lang="en-US" b="1" dirty="0"/>
              <a:t>sourcewell-mn.gov</a:t>
            </a:r>
          </a:p>
          <a:p>
            <a:pPr marL="342900" indent="-342900">
              <a:buFont typeface="+mj-lt"/>
              <a:buAutoNum type="arabicPeriod"/>
            </a:pPr>
            <a:r>
              <a:rPr lang="en-US" dirty="0"/>
              <a:t>Click the </a:t>
            </a:r>
            <a:br>
              <a:rPr lang="en-US" dirty="0"/>
            </a:br>
            <a:r>
              <a:rPr lang="en-US" dirty="0"/>
              <a:t>“Services &amp; Programs” tab</a:t>
            </a:r>
          </a:p>
          <a:p>
            <a:pPr marL="342900" indent="-342900">
              <a:buFont typeface="+mj-lt"/>
              <a:buAutoNum type="arabicPeriod"/>
            </a:pPr>
            <a:r>
              <a:rPr lang="en-US" dirty="0"/>
              <a:t>Select </a:t>
            </a:r>
            <a:br>
              <a:rPr lang="en-US" dirty="0"/>
            </a:br>
            <a:r>
              <a:rPr lang="en-US" dirty="0"/>
              <a:t>“Insurance Programs” </a:t>
            </a:r>
            <a:br>
              <a:rPr lang="en-US" dirty="0"/>
            </a:br>
            <a:r>
              <a:rPr lang="en-US" dirty="0"/>
              <a:t>from the menu options</a:t>
            </a:r>
          </a:p>
          <a:p>
            <a:endParaRPr lang="en-US" dirty="0"/>
          </a:p>
        </p:txBody>
      </p:sp>
      <p:pic>
        <p:nvPicPr>
          <p:cNvPr id="8" name="Picture 7">
            <a:extLst>
              <a:ext uri="{FF2B5EF4-FFF2-40B4-BE49-F238E27FC236}">
                <a16:creationId xmlns:a16="http://schemas.microsoft.com/office/drawing/2014/main" id="{254676BB-2B29-476B-BC7D-B589E61B1734}"/>
              </a:ext>
            </a:extLst>
          </p:cNvPr>
          <p:cNvPicPr>
            <a:picLocks noChangeAspect="1"/>
          </p:cNvPicPr>
          <p:nvPr/>
        </p:nvPicPr>
        <p:blipFill>
          <a:blip r:embed="rId5"/>
          <a:stretch>
            <a:fillRect/>
          </a:stretch>
        </p:blipFill>
        <p:spPr>
          <a:xfrm>
            <a:off x="3664702" y="1351995"/>
            <a:ext cx="4945898" cy="2232758"/>
          </a:xfrm>
          <a:prstGeom prst="rect">
            <a:avLst/>
          </a:prstGeom>
          <a:ln>
            <a:solidFill>
              <a:schemeClr val="bg2">
                <a:lumMod val="20000"/>
                <a:lumOff val="80000"/>
              </a:schemeClr>
            </a:solidFill>
          </a:ln>
        </p:spPr>
      </p:pic>
      <p:cxnSp>
        <p:nvCxnSpPr>
          <p:cNvPr id="9" name="Straight Arrow Connector 8">
            <a:extLst>
              <a:ext uri="{FF2B5EF4-FFF2-40B4-BE49-F238E27FC236}">
                <a16:creationId xmlns:a16="http://schemas.microsoft.com/office/drawing/2014/main" id="{23939DBF-E030-4696-9681-FAA4163394D0}"/>
              </a:ext>
            </a:extLst>
          </p:cNvPr>
          <p:cNvCxnSpPr>
            <a:cxnSpLocks/>
          </p:cNvCxnSpPr>
          <p:nvPr/>
        </p:nvCxnSpPr>
        <p:spPr>
          <a:xfrm flipV="1">
            <a:off x="2971800" y="2571751"/>
            <a:ext cx="2590802" cy="38099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78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1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22" presetClass="exit" presetSubtype="1" fill="hold" nodeType="withEffect">
                                  <p:stCondLst>
                                    <p:cond delay="0"/>
                                  </p:stCondLst>
                                  <p:childTnLst>
                                    <p:animEffect transition="out" filter="wipe(up)">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F1C79F8-BD45-4862-B1D7-00B650A71E25}"/>
              </a:ext>
            </a:extLst>
          </p:cNvPr>
          <p:cNvPicPr>
            <a:picLocks noChangeAspect="1"/>
          </p:cNvPicPr>
          <p:nvPr/>
        </p:nvPicPr>
        <p:blipFill>
          <a:blip r:embed="rId3"/>
          <a:stretch>
            <a:fillRect/>
          </a:stretch>
        </p:blipFill>
        <p:spPr>
          <a:xfrm>
            <a:off x="4469129" y="514350"/>
            <a:ext cx="3216012" cy="4149183"/>
          </a:xfrm>
          <a:prstGeom prst="rect">
            <a:avLst/>
          </a:prstGeom>
          <a:ln>
            <a:solidFill>
              <a:schemeClr val="bg2">
                <a:lumMod val="20000"/>
                <a:lumOff val="80000"/>
              </a:schemeClr>
            </a:solidFill>
          </a:ln>
        </p:spPr>
      </p:pic>
      <p:sp>
        <p:nvSpPr>
          <p:cNvPr id="17" name="Oval 16">
            <a:extLst>
              <a:ext uri="{FF2B5EF4-FFF2-40B4-BE49-F238E27FC236}">
                <a16:creationId xmlns:a16="http://schemas.microsoft.com/office/drawing/2014/main" id="{5A7B22A0-28E9-47D3-9012-7BCDD4779701}"/>
              </a:ext>
            </a:extLst>
          </p:cNvPr>
          <p:cNvSpPr/>
          <p:nvPr/>
        </p:nvSpPr>
        <p:spPr>
          <a:xfrm>
            <a:off x="5489988" y="3333750"/>
            <a:ext cx="1215612" cy="130407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CC07A0C6-0FC1-476D-8928-A360A0127B30}" type="slidenum">
              <a:rPr lang="en-US" smtClean="0"/>
              <a:pPr/>
              <a:t>18</a:t>
            </a:fld>
            <a:endParaRPr lang="en-US" dirty="0"/>
          </a:p>
        </p:txBody>
      </p:sp>
      <p:sp>
        <p:nvSpPr>
          <p:cNvPr id="4" name="Title 1">
            <a:extLst>
              <a:ext uri="{FF2B5EF4-FFF2-40B4-BE49-F238E27FC236}">
                <a16:creationId xmlns:a16="http://schemas.microsoft.com/office/drawing/2014/main" id="{5CD708A2-35F4-4CAA-B5A7-ADE07DF7B18D}"/>
              </a:ext>
            </a:extLst>
          </p:cNvPr>
          <p:cNvSpPr>
            <a:spLocks noGrp="1"/>
          </p:cNvSpPr>
          <p:nvPr>
            <p:ph type="title"/>
          </p:nvPr>
        </p:nvSpPr>
        <p:spPr>
          <a:xfrm>
            <a:off x="538628" y="590550"/>
            <a:ext cx="3728572" cy="1250407"/>
          </a:xfrm>
        </p:spPr>
        <p:txBody>
          <a:bodyPr/>
          <a:lstStyle/>
          <a:p>
            <a:r>
              <a:rPr lang="en-US" dirty="0"/>
              <a:t>Where can I find more information? </a:t>
            </a:r>
            <a:r>
              <a:rPr lang="en-US" sz="2400" dirty="0"/>
              <a:t>cont.</a:t>
            </a:r>
          </a:p>
        </p:txBody>
      </p:sp>
      <p:sp>
        <p:nvSpPr>
          <p:cNvPr id="5" name="Text Placeholder 5">
            <a:extLst>
              <a:ext uri="{FF2B5EF4-FFF2-40B4-BE49-F238E27FC236}">
                <a16:creationId xmlns:a16="http://schemas.microsoft.com/office/drawing/2014/main" id="{86AAC222-DCA3-43ED-A737-63BF70D711E6}"/>
              </a:ext>
            </a:extLst>
          </p:cNvPr>
          <p:cNvSpPr txBox="1">
            <a:spLocks/>
          </p:cNvSpPr>
          <p:nvPr/>
        </p:nvSpPr>
        <p:spPr>
          <a:xfrm>
            <a:off x="381000" y="1976437"/>
            <a:ext cx="3429000" cy="2881313"/>
          </a:xfrm>
          <a:prstGeom prst="rect">
            <a:avLst/>
          </a:prstGeom>
        </p:spPr>
        <p:txBody>
          <a:bodyPr numCol="1" spcCol="457200"/>
          <a:lst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spcBef>
                <a:spcPts val="0"/>
              </a:spcBef>
              <a:buFont typeface="Wingdings" panose="05000000000000000000" pitchFamily="2" charset="2"/>
              <a:buChar char="§"/>
            </a:pPr>
            <a:r>
              <a:rPr lang="en-US" sz="1800" dirty="0"/>
              <a:t>Scroll down to the “Available Insurance &amp; Employee Benefits Programs”</a:t>
            </a:r>
          </a:p>
          <a:p>
            <a:pPr marL="342900" indent="-342900">
              <a:spcBef>
                <a:spcPts val="0"/>
              </a:spcBef>
              <a:buFont typeface="Wingdings" panose="05000000000000000000" pitchFamily="2" charset="2"/>
              <a:buChar char="§"/>
            </a:pPr>
            <a:r>
              <a:rPr lang="en-US" sz="1800" dirty="0"/>
              <a:t>Find the “Medical” section</a:t>
            </a:r>
          </a:p>
          <a:p>
            <a:pPr marL="342900" indent="-342900">
              <a:spcBef>
                <a:spcPts val="0"/>
              </a:spcBef>
              <a:buFont typeface="Wingdings" panose="05000000000000000000" pitchFamily="2" charset="2"/>
              <a:buChar char="§"/>
            </a:pPr>
            <a:r>
              <a:rPr lang="en-US" sz="1800" dirty="0"/>
              <a:t>Click “Sourcewell Health Insurance Pool”</a:t>
            </a:r>
          </a:p>
        </p:txBody>
      </p:sp>
      <p:pic>
        <p:nvPicPr>
          <p:cNvPr id="20" name="Picture 19">
            <a:extLst>
              <a:ext uri="{FF2B5EF4-FFF2-40B4-BE49-F238E27FC236}">
                <a16:creationId xmlns:a16="http://schemas.microsoft.com/office/drawing/2014/main" id="{A19FA4F7-8224-4AC4-9DDE-A55125A9D9C4}"/>
              </a:ext>
            </a:extLst>
          </p:cNvPr>
          <p:cNvPicPr>
            <a:picLocks noChangeAspect="1"/>
          </p:cNvPicPr>
          <p:nvPr/>
        </p:nvPicPr>
        <p:blipFill>
          <a:blip r:embed="rId4"/>
          <a:stretch>
            <a:fillRect/>
          </a:stretch>
        </p:blipFill>
        <p:spPr>
          <a:xfrm>
            <a:off x="5366553" y="1830414"/>
            <a:ext cx="2414217" cy="3051935"/>
          </a:xfrm>
          <a:prstGeom prst="rect">
            <a:avLst/>
          </a:prstGeom>
          <a:effectLst>
            <a:outerShdw blurRad="63500" sx="102000" sy="102000" algn="ctr" rotWithShape="0">
              <a:prstClr val="black">
                <a:alpha val="40000"/>
              </a:prstClr>
            </a:outerShdw>
          </a:effectLst>
        </p:spPr>
      </p:pic>
      <p:cxnSp>
        <p:nvCxnSpPr>
          <p:cNvPr id="6" name="Straight Arrow Connector 5">
            <a:extLst>
              <a:ext uri="{FF2B5EF4-FFF2-40B4-BE49-F238E27FC236}">
                <a16:creationId xmlns:a16="http://schemas.microsoft.com/office/drawing/2014/main" id="{B3E22AF3-464D-4E5A-AA0A-74C363DBD37D}"/>
              </a:ext>
            </a:extLst>
          </p:cNvPr>
          <p:cNvCxnSpPr>
            <a:cxnSpLocks/>
          </p:cNvCxnSpPr>
          <p:nvPr/>
        </p:nvCxnSpPr>
        <p:spPr>
          <a:xfrm>
            <a:off x="3429000" y="3486150"/>
            <a:ext cx="2107548"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0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C07A0C6-0FC1-476D-8928-A360A0127B30}" type="slidenum">
              <a:rPr lang="en-US" smtClean="0"/>
              <a:pPr/>
              <a:t>19</a:t>
            </a:fld>
            <a:endParaRPr lang="en-US" dirty="0"/>
          </a:p>
        </p:txBody>
      </p:sp>
      <p:pic>
        <p:nvPicPr>
          <p:cNvPr id="7" name="Picture 6">
            <a:extLst>
              <a:ext uri="{FF2B5EF4-FFF2-40B4-BE49-F238E27FC236}">
                <a16:creationId xmlns:a16="http://schemas.microsoft.com/office/drawing/2014/main" id="{4E71DB49-BC0E-49D2-8471-FE61FAF690D0}"/>
              </a:ext>
            </a:extLst>
          </p:cNvPr>
          <p:cNvPicPr>
            <a:picLocks noChangeAspect="1"/>
          </p:cNvPicPr>
          <p:nvPr/>
        </p:nvPicPr>
        <p:blipFill>
          <a:blip r:embed="rId3"/>
          <a:stretch>
            <a:fillRect/>
          </a:stretch>
        </p:blipFill>
        <p:spPr>
          <a:xfrm>
            <a:off x="3115241" y="1685865"/>
            <a:ext cx="5585926" cy="2359573"/>
          </a:xfrm>
          <a:prstGeom prst="rect">
            <a:avLst/>
          </a:prstGeom>
          <a:ln>
            <a:solidFill>
              <a:schemeClr val="bg2">
                <a:lumMod val="20000"/>
                <a:lumOff val="80000"/>
              </a:schemeClr>
            </a:solidFill>
          </a:ln>
        </p:spPr>
      </p:pic>
      <p:sp>
        <p:nvSpPr>
          <p:cNvPr id="10" name="Title 1">
            <a:extLst>
              <a:ext uri="{FF2B5EF4-FFF2-40B4-BE49-F238E27FC236}">
                <a16:creationId xmlns:a16="http://schemas.microsoft.com/office/drawing/2014/main" id="{1A1E6283-6478-4864-99E4-74F7BF159C46}"/>
              </a:ext>
            </a:extLst>
          </p:cNvPr>
          <p:cNvSpPr txBox="1">
            <a:spLocks/>
          </p:cNvSpPr>
          <p:nvPr/>
        </p:nvSpPr>
        <p:spPr>
          <a:xfrm>
            <a:off x="538628" y="590550"/>
            <a:ext cx="8071972" cy="429669"/>
          </a:xfrm>
          <a:prstGeom prst="rect">
            <a:avLst/>
          </a:prstGeom>
          <a:noFill/>
        </p:spPr>
        <p:txBody>
          <a:bodyPr vert="horz" wrap="square" lIns="0" tIns="0" rIns="0" bIns="0" numCol="1" rtlCol="0" anchor="t" anchorCtr="0">
            <a:spAutoFit/>
          </a:bodyPr>
          <a:lstStyle>
            <a:lvl1pPr algn="l" defTabSz="914378" rtl="0" eaLnBrk="1" latinLnBrk="0" hangingPunct="1">
              <a:lnSpc>
                <a:spcPts val="3200"/>
              </a:lnSpc>
              <a:spcBef>
                <a:spcPct val="0"/>
              </a:spcBef>
              <a:buNone/>
              <a:defRPr sz="3600" b="0" i="0" kern="1200" baseline="0">
                <a:solidFill>
                  <a:schemeClr val="accent2"/>
                </a:solidFill>
                <a:latin typeface="Calibri" panose="020F0502020204030204" pitchFamily="34" charset="0"/>
                <a:ea typeface="+mj-ea"/>
                <a:cs typeface="Calibri" panose="020F0502020204030204" pitchFamily="34" charset="0"/>
              </a:defRPr>
            </a:lvl1pPr>
          </a:lstStyle>
          <a:p>
            <a:r>
              <a:rPr lang="en-US" dirty="0"/>
              <a:t>Where can I find more information? </a:t>
            </a:r>
            <a:r>
              <a:rPr lang="en-US" sz="2400" dirty="0"/>
              <a:t>cont.</a:t>
            </a:r>
          </a:p>
        </p:txBody>
      </p:sp>
      <p:sp>
        <p:nvSpPr>
          <p:cNvPr id="11" name="Text Placeholder 5">
            <a:extLst>
              <a:ext uri="{FF2B5EF4-FFF2-40B4-BE49-F238E27FC236}">
                <a16:creationId xmlns:a16="http://schemas.microsoft.com/office/drawing/2014/main" id="{CCDC0F53-34E6-4B2E-BD40-AF35D6D06161}"/>
              </a:ext>
            </a:extLst>
          </p:cNvPr>
          <p:cNvSpPr txBox="1">
            <a:spLocks/>
          </p:cNvSpPr>
          <p:nvPr/>
        </p:nvSpPr>
        <p:spPr>
          <a:xfrm>
            <a:off x="381000" y="1977473"/>
            <a:ext cx="2514600" cy="2359572"/>
          </a:xfrm>
          <a:prstGeom prst="rect">
            <a:avLst/>
          </a:prstGeom>
        </p:spPr>
        <p:txBody>
          <a:bodyPr numCol="1" spcCol="457200"/>
          <a:lst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spcBef>
                <a:spcPts val="0"/>
              </a:spcBef>
              <a:buFont typeface="Wingdings" panose="05000000000000000000" pitchFamily="2" charset="2"/>
              <a:buChar char="§"/>
            </a:pPr>
            <a:r>
              <a:rPr lang="en-US" sz="1800" dirty="0"/>
              <a:t>Scroll down to the “Documents and resources” section</a:t>
            </a:r>
          </a:p>
          <a:p>
            <a:pPr marL="342900" indent="-342900">
              <a:spcBef>
                <a:spcPts val="0"/>
              </a:spcBef>
              <a:buFont typeface="Wingdings" panose="05000000000000000000" pitchFamily="2" charset="2"/>
              <a:buChar char="§"/>
            </a:pPr>
            <a:r>
              <a:rPr lang="en-US" sz="1800" dirty="0"/>
              <a:t>Click the + symbol to expand the “For employees” section</a:t>
            </a:r>
          </a:p>
        </p:txBody>
      </p:sp>
    </p:spTree>
    <p:extLst>
      <p:ext uri="{BB962C8B-B14F-4D97-AF65-F5344CB8AC3E}">
        <p14:creationId xmlns:p14="http://schemas.microsoft.com/office/powerpoint/2010/main" val="340263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43024"/>
            <a:ext cx="8153400" cy="429669"/>
          </a:xfrm>
        </p:spPr>
        <p:txBody>
          <a:bodyPr/>
          <a:lstStyle/>
          <a:p>
            <a:r>
              <a:rPr lang="en-US" dirty="0">
                <a:latin typeface="Calibri" panose="020F0502020204030204" pitchFamily="34" charset="0"/>
                <a:cs typeface="Calibri" panose="020F0502020204030204" pitchFamily="34" charset="0"/>
              </a:rPr>
              <a:t>Agenda</a:t>
            </a:r>
          </a:p>
        </p:txBody>
      </p:sp>
      <p:sp>
        <p:nvSpPr>
          <p:cNvPr id="3" name="Slide Number Placeholder 2"/>
          <p:cNvSpPr>
            <a:spLocks noGrp="1"/>
          </p:cNvSpPr>
          <p:nvPr>
            <p:ph type="sldNum" sz="quarter" idx="4"/>
          </p:nvPr>
        </p:nvSpPr>
        <p:spPr/>
        <p:txBody>
          <a:bodyPr/>
          <a:lstStyle/>
          <a:p>
            <a:fld id="{CC07A0C6-0FC1-476D-8928-A360A0127B30}" type="slidenum">
              <a:rPr lang="en-US" smtClean="0"/>
              <a:pPr/>
              <a:t>2</a:t>
            </a:fld>
            <a:endParaRPr lang="en-US" dirty="0"/>
          </a:p>
        </p:txBody>
      </p:sp>
      <p:sp>
        <p:nvSpPr>
          <p:cNvPr id="2" name="Text Placeholder 1">
            <a:extLst>
              <a:ext uri="{FF2B5EF4-FFF2-40B4-BE49-F238E27FC236}">
                <a16:creationId xmlns:a16="http://schemas.microsoft.com/office/drawing/2014/main" id="{DE295502-2977-43B3-B223-5BEE253F20F9}"/>
              </a:ext>
            </a:extLst>
          </p:cNvPr>
          <p:cNvSpPr>
            <a:spLocks noGrp="1"/>
          </p:cNvSpPr>
          <p:nvPr>
            <p:ph type="body" sz="quarter" idx="12"/>
          </p:nvPr>
        </p:nvSpPr>
        <p:spPr>
          <a:xfrm>
            <a:off x="420639" y="1245795"/>
            <a:ext cx="4837161" cy="3383355"/>
          </a:xfrm>
        </p:spPr>
        <p:txBody>
          <a:bodyPr numCol="1" spcCol="457200"/>
          <a:lstStyle/>
          <a:p>
            <a:pPr lvl="1">
              <a:spcBef>
                <a:spcPts val="0"/>
              </a:spcBef>
            </a:pPr>
            <a:r>
              <a:rPr lang="en-US" dirty="0"/>
              <a:t>Get a refresher on the basics of health insurance</a:t>
            </a:r>
          </a:p>
          <a:p>
            <a:pPr lvl="1">
              <a:spcBef>
                <a:spcPts val="0"/>
              </a:spcBef>
            </a:pPr>
            <a:r>
              <a:rPr lang="en-US" dirty="0"/>
              <a:t>Get an overview of your health plan options and any changes</a:t>
            </a:r>
          </a:p>
          <a:p>
            <a:pPr lvl="1">
              <a:spcBef>
                <a:spcPts val="0"/>
              </a:spcBef>
            </a:pPr>
            <a:r>
              <a:rPr lang="en-US" dirty="0"/>
              <a:t>Better understand your coverage and benefits</a:t>
            </a:r>
          </a:p>
          <a:p>
            <a:pPr lvl="1">
              <a:spcBef>
                <a:spcPts val="0"/>
              </a:spcBef>
            </a:pPr>
            <a:r>
              <a:rPr lang="en-US" dirty="0"/>
              <a:t>Learn how </a:t>
            </a:r>
            <a:r>
              <a:rPr lang="en-US" dirty="0" err="1"/>
              <a:t>Sourcewell’s</a:t>
            </a:r>
            <a:r>
              <a:rPr lang="en-US" dirty="0"/>
              <a:t> partners support you</a:t>
            </a:r>
          </a:p>
          <a:p>
            <a:pPr lvl="1">
              <a:spcBef>
                <a:spcPts val="0"/>
              </a:spcBef>
            </a:pPr>
            <a:r>
              <a:rPr lang="en-US" dirty="0"/>
              <a:t>Know what happens next</a:t>
            </a:r>
          </a:p>
        </p:txBody>
      </p:sp>
      <p:sp>
        <p:nvSpPr>
          <p:cNvPr id="8" name="Text Placeholder 1">
            <a:extLst>
              <a:ext uri="{FF2B5EF4-FFF2-40B4-BE49-F238E27FC236}">
                <a16:creationId xmlns:a16="http://schemas.microsoft.com/office/drawing/2014/main" id="{285CF636-312C-4497-981D-F3C6D134C060}"/>
              </a:ext>
            </a:extLst>
          </p:cNvPr>
          <p:cNvSpPr txBox="1">
            <a:spLocks/>
          </p:cNvSpPr>
          <p:nvPr/>
        </p:nvSpPr>
        <p:spPr>
          <a:xfrm>
            <a:off x="9448800" y="1117465"/>
            <a:ext cx="8302722" cy="3735658"/>
          </a:xfrm>
          <a:prstGeom prst="rect">
            <a:avLst/>
          </a:prstGeom>
        </p:spPr>
        <p:txBody>
          <a:bodyPr vert="horz" lIns="91440" tIns="45720" rIns="91440" bIns="45720" numCol="2" spcCol="457200" rtlCol="0">
            <a:noAutofit/>
          </a:bodyPr>
          <a:lst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457200">
              <a:spcBef>
                <a:spcPts val="0"/>
              </a:spcBef>
              <a:buFont typeface="+mj-lt"/>
              <a:buAutoNum type="arabicParenR"/>
            </a:pPr>
            <a:r>
              <a:rPr lang="en-US"/>
              <a:t>Get a refresher on the basics of health insurance</a:t>
            </a:r>
          </a:p>
          <a:p>
            <a:pPr marL="457200" lvl="1" indent="-457200">
              <a:spcBef>
                <a:spcPts val="0"/>
              </a:spcBef>
              <a:buFont typeface="+mj-lt"/>
              <a:buAutoNum type="arabicParenR"/>
            </a:pPr>
            <a:r>
              <a:rPr lang="en-US"/>
              <a:t>Get an overview of your health plan options and </a:t>
            </a:r>
            <a:br>
              <a:rPr lang="en-US"/>
            </a:br>
            <a:r>
              <a:rPr lang="en-US"/>
              <a:t>any changes</a:t>
            </a:r>
          </a:p>
          <a:p>
            <a:pPr marL="457200" lvl="1" indent="-457200">
              <a:spcBef>
                <a:spcPts val="0"/>
              </a:spcBef>
              <a:buFont typeface="+mj-lt"/>
              <a:buAutoNum type="arabicParenR"/>
            </a:pPr>
            <a:r>
              <a:rPr lang="en-US"/>
              <a:t>Better understand your coverage and benefits</a:t>
            </a:r>
          </a:p>
          <a:p>
            <a:pPr lvl="5">
              <a:spcBef>
                <a:spcPts val="0"/>
              </a:spcBef>
              <a:buFont typeface="Wingdings" panose="05000000000000000000" pitchFamily="2" charset="2"/>
              <a:buChar char="§"/>
            </a:pPr>
            <a:r>
              <a:rPr lang="en-US" sz="2000"/>
              <a:t>Low cost and high value service options</a:t>
            </a:r>
          </a:p>
          <a:p>
            <a:pPr lvl="5">
              <a:spcBef>
                <a:spcPts val="0"/>
              </a:spcBef>
              <a:buFont typeface="Wingdings" panose="05000000000000000000" pitchFamily="2" charset="2"/>
              <a:buChar char="§"/>
            </a:pPr>
            <a:r>
              <a:rPr lang="en-US" sz="2000"/>
              <a:t>Resources to help you get and stay well</a:t>
            </a:r>
          </a:p>
          <a:p>
            <a:pPr lvl="5">
              <a:spcBef>
                <a:spcPts val="0"/>
              </a:spcBef>
              <a:buFont typeface="Wingdings" panose="05000000000000000000" pitchFamily="2" charset="2"/>
              <a:buChar char="§"/>
            </a:pPr>
            <a:r>
              <a:rPr lang="en-US" sz="2000"/>
              <a:t>Free preventive care</a:t>
            </a:r>
          </a:p>
          <a:p>
            <a:pPr marL="457200" lvl="1" indent="-457200">
              <a:spcBef>
                <a:spcPts val="0"/>
              </a:spcBef>
              <a:buFont typeface="+mj-lt"/>
              <a:buAutoNum type="arabicParenR"/>
            </a:pPr>
            <a:r>
              <a:rPr lang="en-US"/>
              <a:t>Learn how Sourcewell’s partners support you</a:t>
            </a:r>
          </a:p>
          <a:p>
            <a:pPr lvl="5">
              <a:spcBef>
                <a:spcPts val="0"/>
              </a:spcBef>
              <a:buFont typeface="Wingdings" panose="05000000000000000000" pitchFamily="2" charset="2"/>
              <a:buChar char="§"/>
            </a:pPr>
            <a:r>
              <a:rPr lang="en-US" sz="1800"/>
              <a:t>HealthPartners </a:t>
            </a:r>
          </a:p>
          <a:p>
            <a:pPr lvl="5">
              <a:spcBef>
                <a:spcPts val="0"/>
              </a:spcBef>
              <a:buFont typeface="Wingdings" panose="05000000000000000000" pitchFamily="2" charset="2"/>
              <a:buChar char="§"/>
            </a:pPr>
            <a:r>
              <a:rPr lang="en-US" sz="1800"/>
              <a:t>HealthSource Solutions</a:t>
            </a:r>
          </a:p>
          <a:p>
            <a:pPr lvl="5">
              <a:spcBef>
                <a:spcPts val="0"/>
              </a:spcBef>
              <a:buFont typeface="Wingdings" panose="05000000000000000000" pitchFamily="2" charset="2"/>
              <a:buChar char="§"/>
            </a:pPr>
            <a:r>
              <a:rPr lang="en-US" sz="1800"/>
              <a:t>Omada</a:t>
            </a:r>
          </a:p>
          <a:p>
            <a:pPr lvl="5">
              <a:spcBef>
                <a:spcPts val="0"/>
              </a:spcBef>
              <a:buFont typeface="Wingdings" panose="05000000000000000000" pitchFamily="2" charset="2"/>
              <a:buChar char="§"/>
            </a:pPr>
            <a:r>
              <a:rPr lang="en-US" sz="1800"/>
              <a:t>Progyny</a:t>
            </a:r>
          </a:p>
          <a:p>
            <a:pPr marL="457200" lvl="1" indent="-457200">
              <a:spcBef>
                <a:spcPts val="0"/>
              </a:spcBef>
              <a:buFont typeface="+mj-lt"/>
              <a:buAutoNum type="arabicParenR"/>
            </a:pPr>
            <a:r>
              <a:rPr lang="en-US"/>
              <a:t>Know what happens next</a:t>
            </a:r>
            <a:endParaRPr lang="en-US" dirty="0"/>
          </a:p>
        </p:txBody>
      </p:sp>
      <p:pic>
        <p:nvPicPr>
          <p:cNvPr id="14" name="Graphic 13" descr="Checklist RTL">
            <a:extLst>
              <a:ext uri="{FF2B5EF4-FFF2-40B4-BE49-F238E27FC236}">
                <a16:creationId xmlns:a16="http://schemas.microsoft.com/office/drawing/2014/main" id="{CFBDF63E-B153-45D1-BEE2-85EC2D0923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315967">
            <a:off x="5458265" y="1339336"/>
            <a:ext cx="2713639" cy="2713639"/>
          </a:xfrm>
          <a:prstGeom prst="rect">
            <a:avLst/>
          </a:prstGeom>
        </p:spPr>
      </p:pic>
    </p:spTree>
    <p:extLst>
      <p:ext uri="{BB962C8B-B14F-4D97-AF65-F5344CB8AC3E}">
        <p14:creationId xmlns:p14="http://schemas.microsoft.com/office/powerpoint/2010/main" val="88504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CC07A0C6-0FC1-476D-8928-A360A0127B30}" type="slidenum">
              <a:rPr lang="en-US" smtClean="0"/>
              <a:pPr/>
              <a:t>20</a:t>
            </a:fld>
            <a:endParaRPr lang="en-US" dirty="0"/>
          </a:p>
        </p:txBody>
      </p:sp>
      <p:sp>
        <p:nvSpPr>
          <p:cNvPr id="4" name="Date Placeholder 3"/>
          <p:cNvSpPr>
            <a:spLocks noGrp="1"/>
          </p:cNvSpPr>
          <p:nvPr>
            <p:ph type="dt" sz="half" idx="12"/>
          </p:nvPr>
        </p:nvSpPr>
        <p:spPr/>
        <p:txBody>
          <a:bodyPr/>
          <a:lstStyle/>
          <a:p>
            <a:endParaRPr lang="en-US" dirty="0"/>
          </a:p>
        </p:txBody>
      </p:sp>
      <p:pic>
        <p:nvPicPr>
          <p:cNvPr id="5" name="Picture 4"/>
          <p:cNvPicPr>
            <a:picLocks noChangeAspect="1"/>
          </p:cNvPicPr>
          <p:nvPr/>
        </p:nvPicPr>
        <p:blipFill rotWithShape="1">
          <a:blip r:embed="rId3"/>
          <a:srcRect r="6258"/>
          <a:stretch/>
        </p:blipFill>
        <p:spPr>
          <a:xfrm>
            <a:off x="3623757" y="1240833"/>
            <a:ext cx="5112920" cy="3199145"/>
          </a:xfrm>
          <a:prstGeom prst="rect">
            <a:avLst/>
          </a:prstGeom>
        </p:spPr>
      </p:pic>
      <p:sp>
        <p:nvSpPr>
          <p:cNvPr id="6" name="Title 1">
            <a:extLst>
              <a:ext uri="{FF2B5EF4-FFF2-40B4-BE49-F238E27FC236}">
                <a16:creationId xmlns:a16="http://schemas.microsoft.com/office/drawing/2014/main" id="{FB2B157E-665B-43B0-80FB-C628C3C70C9B}"/>
              </a:ext>
            </a:extLst>
          </p:cNvPr>
          <p:cNvSpPr txBox="1">
            <a:spLocks/>
          </p:cNvSpPr>
          <p:nvPr/>
        </p:nvSpPr>
        <p:spPr>
          <a:xfrm>
            <a:off x="538628" y="590550"/>
            <a:ext cx="8071972" cy="429669"/>
          </a:xfrm>
          <a:prstGeom prst="rect">
            <a:avLst/>
          </a:prstGeom>
          <a:noFill/>
        </p:spPr>
        <p:txBody>
          <a:bodyPr vert="horz" wrap="square" lIns="0" tIns="0" rIns="0" bIns="0" numCol="1" rtlCol="0" anchor="t" anchorCtr="0">
            <a:spAutoFit/>
          </a:bodyPr>
          <a:lstStyle>
            <a:lvl1pPr algn="l" defTabSz="914378" rtl="0" eaLnBrk="1" latinLnBrk="0" hangingPunct="1">
              <a:lnSpc>
                <a:spcPts val="3200"/>
              </a:lnSpc>
              <a:spcBef>
                <a:spcPct val="0"/>
              </a:spcBef>
              <a:buNone/>
              <a:defRPr sz="3600" b="0" i="0" kern="1200" baseline="0">
                <a:solidFill>
                  <a:schemeClr val="accent2"/>
                </a:solidFill>
                <a:latin typeface="Calibri" panose="020F0502020204030204" pitchFamily="34" charset="0"/>
                <a:ea typeface="+mj-ea"/>
                <a:cs typeface="Calibri" panose="020F0502020204030204" pitchFamily="34" charset="0"/>
              </a:defRPr>
            </a:lvl1pPr>
          </a:lstStyle>
          <a:p>
            <a:r>
              <a:rPr lang="en-US" dirty="0"/>
              <a:t>Where can I find more information? </a:t>
            </a:r>
            <a:r>
              <a:rPr lang="en-US" sz="2400" dirty="0"/>
              <a:t>cont.</a:t>
            </a:r>
          </a:p>
        </p:txBody>
      </p:sp>
      <p:sp>
        <p:nvSpPr>
          <p:cNvPr id="7" name="Text Placeholder 5">
            <a:extLst>
              <a:ext uri="{FF2B5EF4-FFF2-40B4-BE49-F238E27FC236}">
                <a16:creationId xmlns:a16="http://schemas.microsoft.com/office/drawing/2014/main" id="{FEF08CC3-C752-47B1-B267-57AA5F753478}"/>
              </a:ext>
            </a:extLst>
          </p:cNvPr>
          <p:cNvSpPr txBox="1">
            <a:spLocks/>
          </p:cNvSpPr>
          <p:nvPr/>
        </p:nvSpPr>
        <p:spPr>
          <a:xfrm>
            <a:off x="381000" y="1240833"/>
            <a:ext cx="2819400" cy="3312117"/>
          </a:xfrm>
          <a:prstGeom prst="rect">
            <a:avLst/>
          </a:prstGeom>
        </p:spPr>
        <p:txBody>
          <a:bodyPr numCol="1" spcCol="457200"/>
          <a:lst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In addition to this, families can log into the </a:t>
            </a:r>
          </a:p>
          <a:p>
            <a:pPr marL="285750" indent="-285750">
              <a:buFont typeface="Wingdings" panose="05000000000000000000" pitchFamily="2" charset="2"/>
              <a:buChar char="§"/>
            </a:pPr>
            <a:r>
              <a:rPr lang="en-US" sz="1800" dirty="0" err="1"/>
              <a:t>Wellright</a:t>
            </a:r>
            <a:r>
              <a:rPr lang="en-US" sz="1800" dirty="0"/>
              <a:t> Platform; learn about telehealth options </a:t>
            </a:r>
          </a:p>
          <a:p>
            <a:pPr marL="285750" indent="-285750">
              <a:buFont typeface="Wingdings" panose="05000000000000000000" pitchFamily="2" charset="2"/>
              <a:buChar char="§"/>
            </a:pPr>
            <a:r>
              <a:rPr lang="en-US" sz="1800" dirty="0"/>
              <a:t>Seek care from providers such as </a:t>
            </a:r>
            <a:r>
              <a:rPr lang="en-US" sz="1800" dirty="0" err="1"/>
              <a:t>Virtuwell</a:t>
            </a:r>
            <a:endParaRPr lang="en-US" sz="1800" dirty="0"/>
          </a:p>
          <a:p>
            <a:pPr marL="285750" indent="-285750">
              <a:buFont typeface="Wingdings" panose="05000000000000000000" pitchFamily="2" charset="2"/>
              <a:buChar char="§"/>
            </a:pPr>
            <a:r>
              <a:rPr lang="en-US" sz="1800" dirty="0"/>
              <a:t>Find mental health support with </a:t>
            </a:r>
            <a:br>
              <a:rPr lang="en-US" sz="1800" dirty="0"/>
            </a:br>
            <a:r>
              <a:rPr lang="en-US" sz="1800" dirty="0"/>
              <a:t>Dr. OnDemand</a:t>
            </a:r>
          </a:p>
          <a:p>
            <a:pPr marL="285750" indent="-285750">
              <a:buFont typeface="Wingdings" panose="05000000000000000000" pitchFamily="2" charset="2"/>
              <a:buChar char="§"/>
            </a:pPr>
            <a:r>
              <a:rPr lang="en-US" sz="1800" dirty="0"/>
              <a:t>Access the Employee Assistance Program</a:t>
            </a:r>
          </a:p>
        </p:txBody>
      </p:sp>
    </p:spTree>
    <p:extLst>
      <p:ext uri="{BB962C8B-B14F-4D97-AF65-F5344CB8AC3E}">
        <p14:creationId xmlns:p14="http://schemas.microsoft.com/office/powerpoint/2010/main" val="147070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9D7A-8F82-4FD5-B3A4-B7A5DDC7A245}"/>
              </a:ext>
            </a:extLst>
          </p:cNvPr>
          <p:cNvSpPr>
            <a:spLocks noGrp="1"/>
          </p:cNvSpPr>
          <p:nvPr>
            <p:ph type="ctrTitle"/>
          </p:nvPr>
        </p:nvSpPr>
        <p:spPr>
          <a:xfrm>
            <a:off x="685800" y="1072084"/>
            <a:ext cx="3364992" cy="840038"/>
          </a:xfrm>
        </p:spPr>
        <p:txBody>
          <a:bodyPr/>
          <a:lstStyle/>
          <a:p>
            <a:r>
              <a:rPr lang="en-US" dirty="0"/>
              <a:t>About your health plan</a:t>
            </a:r>
          </a:p>
        </p:txBody>
      </p:sp>
      <p:sp>
        <p:nvSpPr>
          <p:cNvPr id="3" name="Text Placeholder 2">
            <a:extLst>
              <a:ext uri="{FF2B5EF4-FFF2-40B4-BE49-F238E27FC236}">
                <a16:creationId xmlns:a16="http://schemas.microsoft.com/office/drawing/2014/main" id="{B4DB6F92-68EF-4C74-8BE1-69CF95BE29AC}"/>
              </a:ext>
            </a:extLst>
          </p:cNvPr>
          <p:cNvSpPr>
            <a:spLocks noGrp="1"/>
          </p:cNvSpPr>
          <p:nvPr>
            <p:ph type="body" sz="quarter" idx="10"/>
          </p:nvPr>
        </p:nvSpPr>
        <p:spPr>
          <a:xfrm>
            <a:off x="609600" y="2125142"/>
            <a:ext cx="3360420" cy="218008"/>
          </a:xfrm>
        </p:spPr>
        <p:txBody>
          <a:bodyPr/>
          <a:lstStyle/>
          <a:p>
            <a:r>
              <a:rPr lang="en-US" dirty="0"/>
              <a:t>HealthPartners</a:t>
            </a:r>
          </a:p>
        </p:txBody>
      </p:sp>
      <p:pic>
        <p:nvPicPr>
          <p:cNvPr id="4" name="Graphic 3">
            <a:extLst>
              <a:ext uri="{FF2B5EF4-FFF2-40B4-BE49-F238E27FC236}">
                <a16:creationId xmlns:a16="http://schemas.microsoft.com/office/drawing/2014/main" id="{526BEFAA-7DDF-478D-B7B1-047C65504E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326933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914378">
              <a:defRPr/>
            </a:pPr>
            <a:fld id="{CC07A0C6-0FC1-476D-8928-A360A0127B30}" type="slidenum">
              <a:rPr lang="en-US">
                <a:latin typeface="Calibri Light"/>
              </a:rPr>
              <a:pPr defTabSz="914378">
                <a:defRPr/>
              </a:pPr>
              <a:t>22</a:t>
            </a:fld>
            <a:endParaRPr lang="en-US" dirty="0">
              <a:latin typeface="Calibri Light"/>
            </a:endParaRPr>
          </a:p>
        </p:txBody>
      </p:sp>
      <p:sp>
        <p:nvSpPr>
          <p:cNvPr id="7" name="Title 6"/>
          <p:cNvSpPr>
            <a:spLocks noGrp="1"/>
          </p:cNvSpPr>
          <p:nvPr>
            <p:ph type="title"/>
          </p:nvPr>
        </p:nvSpPr>
        <p:spPr>
          <a:xfrm>
            <a:off x="457200" y="550386"/>
            <a:ext cx="8229600" cy="364074"/>
          </a:xfrm>
        </p:spPr>
        <p:txBody>
          <a:bodyPr>
            <a:noAutofit/>
          </a:bodyPr>
          <a:lstStyle/>
          <a:p>
            <a:r>
              <a:rPr lang="en-US" dirty="0"/>
              <a:t>Summary of changes effective Jan. 1, 2021</a:t>
            </a:r>
          </a:p>
        </p:txBody>
      </p:sp>
      <p:sp>
        <p:nvSpPr>
          <p:cNvPr id="6" name="Text Placeholder 5"/>
          <p:cNvSpPr>
            <a:spLocks noGrp="1"/>
          </p:cNvSpPr>
          <p:nvPr>
            <p:ph type="body" sz="quarter" idx="16"/>
          </p:nvPr>
        </p:nvSpPr>
        <p:spPr>
          <a:xfrm>
            <a:off x="457200" y="1123951"/>
            <a:ext cx="8382000" cy="3276599"/>
          </a:xfrm>
        </p:spPr>
        <p:txBody>
          <a:bodyPr/>
          <a:lstStyle/>
          <a:p>
            <a:pPr marL="571494" lvl="2" indent="-342900"/>
            <a:r>
              <a:rPr lang="en-US" dirty="0" err="1"/>
              <a:t>Progyny</a:t>
            </a:r>
            <a:r>
              <a:rPr lang="en-US" dirty="0"/>
              <a:t> infertility benefits</a:t>
            </a:r>
          </a:p>
          <a:p>
            <a:pPr marL="571486" lvl="2" indent="-342892"/>
            <a:r>
              <a:rPr lang="en-US" dirty="0"/>
              <a:t>Top Value gift card rewards</a:t>
            </a:r>
          </a:p>
          <a:p>
            <a:pPr marL="571486" lvl="2" indent="-342892"/>
            <a:r>
              <a:rPr lang="en-US" dirty="0" err="1"/>
              <a:t>Wellbeats</a:t>
            </a:r>
            <a:r>
              <a:rPr lang="en-US" dirty="0"/>
              <a:t> replacing Frequent Fitness</a:t>
            </a:r>
          </a:p>
          <a:p>
            <a:pPr marL="571486" lvl="2" indent="-342892"/>
            <a:r>
              <a:rPr lang="en-US" dirty="0" err="1"/>
              <a:t>ActiveandFit</a:t>
            </a:r>
            <a:r>
              <a:rPr lang="en-US" dirty="0"/>
              <a:t> and Global Fit gym discounts</a:t>
            </a:r>
          </a:p>
          <a:p>
            <a:pPr marL="571486" lvl="2" indent="-342892"/>
            <a:r>
              <a:rPr lang="en-US" dirty="0"/>
              <a:t>Smart plan 5, 6, 7 indexed</a:t>
            </a:r>
          </a:p>
          <a:p>
            <a:pPr marL="571486" lvl="2" indent="-342892"/>
            <a:r>
              <a:rPr lang="en-US" dirty="0"/>
              <a:t>PSA tests no longer covered as preventive &amp; not advisable</a:t>
            </a:r>
          </a:p>
          <a:p>
            <a:pPr marL="571486" lvl="2" indent="-342892"/>
            <a:r>
              <a:rPr lang="en-US" dirty="0"/>
              <a:t>Medications for </a:t>
            </a:r>
            <a:r>
              <a:rPr lang="en-US" dirty="0" err="1"/>
              <a:t>PrEP</a:t>
            </a:r>
            <a:r>
              <a:rPr lang="en-US" dirty="0"/>
              <a:t> covered as preventive if for HIV</a:t>
            </a:r>
          </a:p>
          <a:p>
            <a:pPr marL="571486" lvl="2" indent="-342892"/>
            <a:endParaRPr lang="en-US" dirty="0"/>
          </a:p>
        </p:txBody>
      </p:sp>
    </p:spTree>
    <p:extLst>
      <p:ext uri="{BB962C8B-B14F-4D97-AF65-F5344CB8AC3E}">
        <p14:creationId xmlns:p14="http://schemas.microsoft.com/office/powerpoint/2010/main" val="3029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defTabSz="914378">
              <a:defRPr/>
            </a:pPr>
            <a:fld id="{CC07A0C6-0FC1-476D-8928-A360A0127B30}" type="slidenum">
              <a:rPr lang="en-US">
                <a:latin typeface="Calibri Light"/>
              </a:rPr>
              <a:pPr defTabSz="914378">
                <a:defRPr/>
              </a:pPr>
              <a:t>23</a:t>
            </a:fld>
            <a:endParaRPr lang="en-US" dirty="0">
              <a:latin typeface="Calibri Light"/>
            </a:endParaRPr>
          </a:p>
        </p:txBody>
      </p:sp>
      <p:sp>
        <p:nvSpPr>
          <p:cNvPr id="7" name="Title 6"/>
          <p:cNvSpPr>
            <a:spLocks noGrp="1"/>
          </p:cNvSpPr>
          <p:nvPr>
            <p:ph type="title"/>
          </p:nvPr>
        </p:nvSpPr>
        <p:spPr>
          <a:xfrm>
            <a:off x="457200" y="607476"/>
            <a:ext cx="8229600" cy="364074"/>
          </a:xfrm>
        </p:spPr>
        <p:txBody>
          <a:bodyPr>
            <a:noAutofit/>
          </a:bodyPr>
          <a:lstStyle/>
          <a:p>
            <a:r>
              <a:rPr lang="en-US" dirty="0"/>
              <a:t>Reminders for 2020</a:t>
            </a:r>
          </a:p>
        </p:txBody>
      </p:sp>
      <p:sp>
        <p:nvSpPr>
          <p:cNvPr id="6" name="Text Placeholder 5"/>
          <p:cNvSpPr>
            <a:spLocks noGrp="1"/>
          </p:cNvSpPr>
          <p:nvPr>
            <p:ph type="body" sz="quarter" idx="16"/>
          </p:nvPr>
        </p:nvSpPr>
        <p:spPr>
          <a:xfrm>
            <a:off x="152400" y="1236187"/>
            <a:ext cx="8534400" cy="3545363"/>
          </a:xfrm>
        </p:spPr>
        <p:txBody>
          <a:bodyPr numCol="2" spcCol="274320"/>
          <a:lstStyle/>
          <a:p>
            <a:pPr marL="228594" lvl="2" indent="0">
              <a:buNone/>
            </a:pPr>
            <a:r>
              <a:rPr lang="en-US" sz="1800" b="1" dirty="0"/>
              <a:t>One free telehealth visit to any provider, including:</a:t>
            </a:r>
          </a:p>
          <a:p>
            <a:pPr marL="742936" lvl="3" indent="-342892"/>
            <a:r>
              <a:rPr lang="en-US" sz="1800" dirty="0"/>
              <a:t>Your choice of clinic </a:t>
            </a:r>
            <a:br>
              <a:rPr lang="en-US" sz="1800" dirty="0"/>
            </a:br>
            <a:r>
              <a:rPr lang="en-US" sz="1800" dirty="0"/>
              <a:t>(if telehealth offered)</a:t>
            </a:r>
          </a:p>
          <a:p>
            <a:pPr marL="742936" lvl="3" indent="-342892"/>
            <a:r>
              <a:rPr lang="en-US" sz="1800" dirty="0"/>
              <a:t>Telehealth providers </a:t>
            </a:r>
            <a:br>
              <a:rPr lang="en-US" sz="1800" dirty="0"/>
            </a:br>
            <a:r>
              <a:rPr lang="en-US" sz="1800" dirty="0"/>
              <a:t>(</a:t>
            </a:r>
            <a:r>
              <a:rPr lang="en-US" sz="1800" dirty="0" err="1"/>
              <a:t>Virtuwell</a:t>
            </a:r>
            <a:r>
              <a:rPr lang="en-US" sz="1800" dirty="0"/>
              <a:t> or Doctor on Demand)</a:t>
            </a:r>
          </a:p>
          <a:p>
            <a:pPr marL="228594" lvl="2" indent="0">
              <a:buNone/>
            </a:pPr>
            <a:endParaRPr lang="en-US" sz="1800" b="1" dirty="0"/>
          </a:p>
          <a:p>
            <a:pPr marL="228594" lvl="2" indent="0">
              <a:buNone/>
            </a:pPr>
            <a:r>
              <a:rPr lang="en-US" sz="1800" b="1" dirty="0"/>
              <a:t>Earn your wellness points for 2020 and earn money!</a:t>
            </a:r>
          </a:p>
          <a:p>
            <a:pPr marL="228594" lvl="2" indent="0">
              <a:buNone/>
            </a:pPr>
            <a:endParaRPr lang="en-US" sz="1800" b="1" dirty="0"/>
          </a:p>
          <a:p>
            <a:pPr marL="228594" lvl="2" indent="0">
              <a:buNone/>
            </a:pPr>
            <a:r>
              <a:rPr lang="en-US" sz="1800" b="1" dirty="0"/>
              <a:t>COVID-19 resources:</a:t>
            </a:r>
          </a:p>
          <a:p>
            <a:pPr marL="742936" lvl="3" indent="-342892"/>
            <a:r>
              <a:rPr lang="en-US" sz="1800" dirty="0"/>
              <a:t>All about </a:t>
            </a:r>
            <a:r>
              <a:rPr lang="en-US" sz="1800" dirty="0" err="1"/>
              <a:t>COVID</a:t>
            </a:r>
            <a:r>
              <a:rPr lang="en-US" sz="1800" dirty="0"/>
              <a:t>  HealthPartners.com</a:t>
            </a:r>
          </a:p>
          <a:p>
            <a:pPr marL="742936" lvl="3" indent="-342892"/>
            <a:r>
              <a:rPr lang="en-US" sz="1800" dirty="0"/>
              <a:t>To seek free help in getting through what you’re going through HPEAP.com or 866-326-7194  password: </a:t>
            </a:r>
            <a:r>
              <a:rPr lang="en-US" sz="1800" dirty="0" err="1"/>
              <a:t>sourcewell</a:t>
            </a:r>
            <a:endParaRPr lang="en-US" sz="1800" dirty="0"/>
          </a:p>
          <a:p>
            <a:pPr marL="742936" lvl="3" indent="-342892"/>
            <a:r>
              <a:rPr lang="en-US" sz="1800" dirty="0"/>
              <a:t>For testing information Virtuwell.com</a:t>
            </a:r>
          </a:p>
          <a:p>
            <a:pPr marL="571486" lvl="2" indent="-342892"/>
            <a:endParaRPr lang="en-US" sz="1800" dirty="0"/>
          </a:p>
        </p:txBody>
      </p:sp>
    </p:spTree>
    <p:extLst>
      <p:ext uri="{BB962C8B-B14F-4D97-AF65-F5344CB8AC3E}">
        <p14:creationId xmlns:p14="http://schemas.microsoft.com/office/powerpoint/2010/main" val="135814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9D82C0-94F0-441F-A0E2-40AFFAF2E8C8}"/>
              </a:ext>
            </a:extLst>
          </p:cNvPr>
          <p:cNvSpPr txBox="1"/>
          <p:nvPr/>
        </p:nvSpPr>
        <p:spPr>
          <a:xfrm>
            <a:off x="1371600" y="971550"/>
            <a:ext cx="6705600" cy="369332"/>
          </a:xfrm>
          <a:prstGeom prst="rect">
            <a:avLst/>
          </a:prstGeom>
          <a:noFill/>
        </p:spPr>
        <p:txBody>
          <a:bodyPr wrap="square" rtlCol="0">
            <a:spAutoFit/>
          </a:bodyPr>
          <a:lstStyle/>
          <a:p>
            <a:r>
              <a:rPr lang="en-US" dirty="0">
                <a:solidFill>
                  <a:srgbClr val="FF0000"/>
                </a:solidFill>
              </a:rPr>
              <a:t>Replace this slide with your slides or videos from Health Partners</a:t>
            </a:r>
          </a:p>
        </p:txBody>
      </p:sp>
    </p:spTree>
    <p:extLst>
      <p:ext uri="{BB962C8B-B14F-4D97-AF65-F5344CB8AC3E}">
        <p14:creationId xmlns:p14="http://schemas.microsoft.com/office/powerpoint/2010/main" val="2030216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B03E2-7EDB-4E15-A87D-071562CE3B81}"/>
              </a:ext>
            </a:extLst>
          </p:cNvPr>
          <p:cNvSpPr>
            <a:spLocks noGrp="1"/>
          </p:cNvSpPr>
          <p:nvPr>
            <p:ph type="ctrTitle"/>
          </p:nvPr>
        </p:nvSpPr>
        <p:spPr>
          <a:xfrm>
            <a:off x="978408" y="1316375"/>
            <a:ext cx="3364992" cy="359073"/>
          </a:xfrm>
        </p:spPr>
        <p:txBody>
          <a:bodyPr/>
          <a:lstStyle/>
          <a:p>
            <a:r>
              <a:rPr lang="en-US" dirty="0"/>
              <a:t>About our </a:t>
            </a:r>
            <a:br>
              <a:rPr lang="en-US" dirty="0"/>
            </a:br>
            <a:r>
              <a:rPr lang="en-US" dirty="0"/>
              <a:t>Smart Plans</a:t>
            </a:r>
          </a:p>
        </p:txBody>
      </p:sp>
      <p:sp>
        <p:nvSpPr>
          <p:cNvPr id="3" name="Text Placeholder 2">
            <a:extLst>
              <a:ext uri="{FF2B5EF4-FFF2-40B4-BE49-F238E27FC236}">
                <a16:creationId xmlns:a16="http://schemas.microsoft.com/office/drawing/2014/main" id="{98844DD0-71C6-4C6D-8D43-AB90401B7DDF}"/>
              </a:ext>
            </a:extLst>
          </p:cNvPr>
          <p:cNvSpPr>
            <a:spLocks noGrp="1"/>
          </p:cNvSpPr>
          <p:nvPr>
            <p:ph type="body" sz="quarter" idx="10"/>
          </p:nvPr>
        </p:nvSpPr>
        <p:spPr>
          <a:xfrm>
            <a:off x="914400" y="1715929"/>
            <a:ext cx="3364992" cy="246221"/>
          </a:xfrm>
        </p:spPr>
        <p:txBody>
          <a:bodyPr/>
          <a:lstStyle/>
          <a:p>
            <a:r>
              <a:rPr lang="en-US" sz="1800" dirty="0"/>
              <a:t>For anyone electing one of </a:t>
            </a:r>
            <a:r>
              <a:rPr lang="en-US" sz="1800" dirty="0" err="1"/>
              <a:t>Sourcewell’s</a:t>
            </a:r>
            <a:r>
              <a:rPr lang="en-US" sz="1800" dirty="0"/>
              <a:t> Smart Plans</a:t>
            </a:r>
          </a:p>
        </p:txBody>
      </p:sp>
      <p:pic>
        <p:nvPicPr>
          <p:cNvPr id="4" name="Graphic 3">
            <a:extLst>
              <a:ext uri="{FF2B5EF4-FFF2-40B4-BE49-F238E27FC236}">
                <a16:creationId xmlns:a16="http://schemas.microsoft.com/office/drawing/2014/main" id="{CBEC10F1-FB72-4306-8CDB-0CED08210F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2870644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77400" y="-9244"/>
            <a:ext cx="6637804" cy="5129212"/>
          </a:xfrm>
          <a:prstGeom prst="rect">
            <a:avLst/>
          </a:prstGeom>
          <a:blipFill>
            <a:blip r:embed="rId2" cstate="print"/>
            <a:stretch>
              <a:fillRect/>
            </a:stretch>
          </a:blipFill>
        </p:spPr>
        <p:txBody>
          <a:bodyPr wrap="square" lIns="0" tIns="0" rIns="0" bIns="0" rtlCol="0"/>
          <a:lstStyle/>
          <a:p>
            <a:endParaRPr sz="1191"/>
          </a:p>
        </p:txBody>
      </p:sp>
      <p:pic>
        <p:nvPicPr>
          <p:cNvPr id="14" name="Picture Placeholder 13" descr="A picture containing person, cutting, cake, table&#10;&#10;Description automatically generated">
            <a:extLst>
              <a:ext uri="{FF2B5EF4-FFF2-40B4-BE49-F238E27FC236}">
                <a16:creationId xmlns:a16="http://schemas.microsoft.com/office/drawing/2014/main" id="{6B0441B2-822F-4D27-A642-6D4293A7A5E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9741" r="19741"/>
          <a:stretch>
            <a:fillRect/>
          </a:stretch>
        </p:blipFill>
        <p:spPr/>
      </p:pic>
      <p:sp>
        <p:nvSpPr>
          <p:cNvPr id="7" name="Title 6">
            <a:extLst>
              <a:ext uri="{FF2B5EF4-FFF2-40B4-BE49-F238E27FC236}">
                <a16:creationId xmlns:a16="http://schemas.microsoft.com/office/drawing/2014/main" id="{D14D4B35-55A0-4C32-B104-A8056B8AFEDF}"/>
              </a:ext>
            </a:extLst>
          </p:cNvPr>
          <p:cNvSpPr>
            <a:spLocks noGrp="1"/>
          </p:cNvSpPr>
          <p:nvPr>
            <p:ph type="title"/>
          </p:nvPr>
        </p:nvSpPr>
        <p:spPr/>
        <p:txBody>
          <a:bodyPr/>
          <a:lstStyle/>
          <a:p>
            <a:r>
              <a:rPr lang="en-US" dirty="0"/>
              <a:t>Smart Plans</a:t>
            </a:r>
          </a:p>
        </p:txBody>
      </p:sp>
      <p:sp>
        <p:nvSpPr>
          <p:cNvPr id="10" name="Text Placeholder 9">
            <a:extLst>
              <a:ext uri="{FF2B5EF4-FFF2-40B4-BE49-F238E27FC236}">
                <a16:creationId xmlns:a16="http://schemas.microsoft.com/office/drawing/2014/main" id="{C2BEFBD3-F66F-4887-A179-0E4708AC725E}"/>
              </a:ext>
            </a:extLst>
          </p:cNvPr>
          <p:cNvSpPr>
            <a:spLocks noGrp="1"/>
          </p:cNvSpPr>
          <p:nvPr>
            <p:ph type="body" sz="quarter" idx="12"/>
          </p:nvPr>
        </p:nvSpPr>
        <p:spPr/>
        <p:txBody>
          <a:bodyPr>
            <a:normAutofit fontScale="62500" lnSpcReduction="20000"/>
          </a:bodyPr>
          <a:lstStyle/>
          <a:p>
            <a:endParaRPr lang="en-US" sz="1800" dirty="0"/>
          </a:p>
        </p:txBody>
      </p:sp>
      <p:sp>
        <p:nvSpPr>
          <p:cNvPr id="12" name="Text Placeholder 11">
            <a:extLst>
              <a:ext uri="{FF2B5EF4-FFF2-40B4-BE49-F238E27FC236}">
                <a16:creationId xmlns:a16="http://schemas.microsoft.com/office/drawing/2014/main" id="{107186D6-0E30-4CD8-9C95-E2778BBA1E15}"/>
              </a:ext>
            </a:extLst>
          </p:cNvPr>
          <p:cNvSpPr>
            <a:spLocks noGrp="1"/>
          </p:cNvSpPr>
          <p:nvPr>
            <p:ph type="body" sz="quarter" idx="13"/>
          </p:nvPr>
        </p:nvSpPr>
        <p:spPr/>
        <p:txBody>
          <a:bodyPr/>
          <a:lstStyle/>
          <a:p>
            <a:r>
              <a:rPr lang="en-US" sz="2000" dirty="0"/>
              <a:t>A way to save time and money while still receiving the best in health care coverage.</a:t>
            </a:r>
          </a:p>
          <a:p>
            <a:endParaRPr lang="en-US" sz="2000" dirty="0"/>
          </a:p>
          <a:p>
            <a:r>
              <a:rPr lang="en-US" sz="2000" dirty="0"/>
              <a:t>By pooling resources and providing consistency of benefits, we can all be better together and achieve stability and affordability when it come to health insurance benefits.</a:t>
            </a:r>
          </a:p>
        </p:txBody>
      </p:sp>
    </p:spTree>
    <p:extLst>
      <p:ext uri="{BB962C8B-B14F-4D97-AF65-F5344CB8AC3E}">
        <p14:creationId xmlns:p14="http://schemas.microsoft.com/office/powerpoint/2010/main" val="17316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4D4B35-55A0-4C32-B104-A8056B8AFEDF}"/>
              </a:ext>
            </a:extLst>
          </p:cNvPr>
          <p:cNvSpPr>
            <a:spLocks noGrp="1"/>
          </p:cNvSpPr>
          <p:nvPr>
            <p:ph type="title"/>
          </p:nvPr>
        </p:nvSpPr>
        <p:spPr/>
        <p:txBody>
          <a:bodyPr/>
          <a:lstStyle/>
          <a:p>
            <a:r>
              <a:rPr lang="en-US" dirty="0"/>
              <a:t>Smart Plans are…</a:t>
            </a:r>
          </a:p>
        </p:txBody>
      </p:sp>
      <p:sp>
        <p:nvSpPr>
          <p:cNvPr id="9" name="Text Placeholder 8">
            <a:extLst>
              <a:ext uri="{FF2B5EF4-FFF2-40B4-BE49-F238E27FC236}">
                <a16:creationId xmlns:a16="http://schemas.microsoft.com/office/drawing/2014/main" id="{23466125-1484-445E-BB91-AF21F7A40FAB}"/>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C2BEFBD3-F66F-4887-A179-0E4708AC725E}"/>
              </a:ext>
            </a:extLst>
          </p:cNvPr>
          <p:cNvSpPr>
            <a:spLocks noGrp="1"/>
          </p:cNvSpPr>
          <p:nvPr>
            <p:ph type="body" sz="quarter" idx="12"/>
          </p:nvPr>
        </p:nvSpPr>
        <p:spPr>
          <a:xfrm>
            <a:off x="420639" y="1352550"/>
            <a:ext cx="8266161" cy="2514600"/>
          </a:xfrm>
        </p:spPr>
        <p:txBody>
          <a:bodyPr numCol="2" spcCol="548640"/>
          <a:lstStyle/>
          <a:p>
            <a:r>
              <a:rPr lang="en-US" b="1" dirty="0">
                <a:solidFill>
                  <a:schemeClr val="accent3"/>
                </a:solidFill>
              </a:rPr>
              <a:t>Simple</a:t>
            </a:r>
          </a:p>
          <a:p>
            <a:pPr marL="342900" indent="-342900">
              <a:buFont typeface="Wingdings" panose="05000000000000000000" pitchFamily="2" charset="2"/>
              <a:buChar char="§"/>
            </a:pPr>
            <a:r>
              <a:rPr lang="en-US" sz="1800" dirty="0"/>
              <a:t>Four deductible levels available</a:t>
            </a:r>
          </a:p>
          <a:p>
            <a:pPr marL="342900" indent="-342900">
              <a:buFont typeface="Wingdings" panose="05000000000000000000" pitchFamily="2" charset="2"/>
              <a:buChar char="§"/>
            </a:pPr>
            <a:r>
              <a:rPr lang="en-US" sz="1800" dirty="0"/>
              <a:t>Coinsurance ranges from 80-100% after deductible</a:t>
            </a:r>
          </a:p>
          <a:p>
            <a:pPr marL="342900" indent="-342900">
              <a:buFont typeface="Wingdings" panose="05000000000000000000" pitchFamily="2" charset="2"/>
              <a:buChar char="§"/>
            </a:pPr>
            <a:r>
              <a:rPr lang="en-US" sz="1800" dirty="0"/>
              <a:t>All plans are HSA-qualified and include free coverage for preventative prescriptions</a:t>
            </a:r>
          </a:p>
          <a:p>
            <a:endParaRPr lang="en-US" b="1" dirty="0">
              <a:solidFill>
                <a:schemeClr val="accent3"/>
              </a:solidFill>
            </a:endParaRPr>
          </a:p>
          <a:p>
            <a:endParaRPr lang="en-US" b="1" dirty="0">
              <a:solidFill>
                <a:schemeClr val="accent3"/>
              </a:solidFill>
            </a:endParaRPr>
          </a:p>
          <a:p>
            <a:endParaRPr lang="en-US" b="1" dirty="0">
              <a:solidFill>
                <a:schemeClr val="accent3"/>
              </a:solidFill>
            </a:endParaRPr>
          </a:p>
          <a:p>
            <a:r>
              <a:rPr lang="en-US" b="1" dirty="0">
                <a:solidFill>
                  <a:schemeClr val="accent3"/>
                </a:solidFill>
              </a:rPr>
              <a:t>Valuable</a:t>
            </a:r>
          </a:p>
          <a:p>
            <a:r>
              <a:rPr lang="en-US" sz="1800" dirty="0"/>
              <a:t>Important first-dollar coverage on all plans, including:</a:t>
            </a:r>
          </a:p>
          <a:p>
            <a:pPr marL="342900" indent="-342900">
              <a:buFont typeface="Wingdings" panose="05000000000000000000" pitchFamily="2" charset="2"/>
              <a:buChar char="§"/>
            </a:pPr>
            <a:r>
              <a:rPr lang="en-US" sz="1800" dirty="0"/>
              <a:t>Three mental health visits via </a:t>
            </a:r>
            <a:r>
              <a:rPr lang="en-US" sz="1800" dirty="0" err="1"/>
              <a:t>EAP</a:t>
            </a:r>
            <a:endParaRPr lang="en-US" sz="1800" dirty="0"/>
          </a:p>
          <a:p>
            <a:pPr marL="342900" indent="-342900">
              <a:buFont typeface="Wingdings" panose="05000000000000000000" pitchFamily="2" charset="2"/>
              <a:buChar char="§"/>
            </a:pPr>
            <a:r>
              <a:rPr lang="en-US" sz="1800" dirty="0"/>
              <a:t>On-site biometric screenings and routine physicals</a:t>
            </a:r>
          </a:p>
          <a:p>
            <a:pPr marL="342900" indent="-342900">
              <a:buFont typeface="Wingdings" panose="05000000000000000000" pitchFamily="2" charset="2"/>
              <a:buChar char="§"/>
            </a:pPr>
            <a:r>
              <a:rPr lang="en-US" sz="1800" dirty="0"/>
              <a:t>Minimal out-of-pocket expense</a:t>
            </a:r>
          </a:p>
          <a:p>
            <a:endParaRPr lang="en-US" dirty="0"/>
          </a:p>
          <a:p>
            <a:endParaRPr lang="en-US" dirty="0"/>
          </a:p>
        </p:txBody>
      </p:sp>
    </p:spTree>
    <p:extLst>
      <p:ext uri="{BB962C8B-B14F-4D97-AF65-F5344CB8AC3E}">
        <p14:creationId xmlns:p14="http://schemas.microsoft.com/office/powerpoint/2010/main" val="4687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4D4B35-55A0-4C32-B104-A8056B8AFEDF}"/>
              </a:ext>
            </a:extLst>
          </p:cNvPr>
          <p:cNvSpPr>
            <a:spLocks noGrp="1"/>
          </p:cNvSpPr>
          <p:nvPr>
            <p:ph type="title"/>
          </p:nvPr>
        </p:nvSpPr>
        <p:spPr/>
        <p:txBody>
          <a:bodyPr/>
          <a:lstStyle/>
          <a:p>
            <a:r>
              <a:rPr lang="en-US" dirty="0"/>
              <a:t>Smart Plans are</a:t>
            </a:r>
          </a:p>
        </p:txBody>
      </p:sp>
      <p:sp>
        <p:nvSpPr>
          <p:cNvPr id="9" name="Text Placeholder 8">
            <a:extLst>
              <a:ext uri="{FF2B5EF4-FFF2-40B4-BE49-F238E27FC236}">
                <a16:creationId xmlns:a16="http://schemas.microsoft.com/office/drawing/2014/main" id="{23466125-1484-445E-BB91-AF21F7A40FAB}"/>
              </a:ext>
            </a:extLst>
          </p:cNvPr>
          <p:cNvSpPr>
            <a:spLocks noGrp="1"/>
          </p:cNvSpPr>
          <p:nvPr>
            <p:ph type="body" sz="quarter" idx="11"/>
          </p:nvPr>
        </p:nvSpPr>
        <p:spPr/>
        <p:txBody>
          <a:bodyPr/>
          <a:lstStyle/>
          <a:p>
            <a:endParaRPr lang="en-US"/>
          </a:p>
        </p:txBody>
      </p:sp>
      <p:sp>
        <p:nvSpPr>
          <p:cNvPr id="10" name="Text Placeholder 9">
            <a:extLst>
              <a:ext uri="{FF2B5EF4-FFF2-40B4-BE49-F238E27FC236}">
                <a16:creationId xmlns:a16="http://schemas.microsoft.com/office/drawing/2014/main" id="{C2BEFBD3-F66F-4887-A179-0E4708AC725E}"/>
              </a:ext>
            </a:extLst>
          </p:cNvPr>
          <p:cNvSpPr>
            <a:spLocks noGrp="1"/>
          </p:cNvSpPr>
          <p:nvPr>
            <p:ph type="body" sz="quarter" idx="12"/>
          </p:nvPr>
        </p:nvSpPr>
        <p:spPr>
          <a:xfrm>
            <a:off x="420639" y="1352550"/>
            <a:ext cx="8266161" cy="3147926"/>
          </a:xfrm>
        </p:spPr>
        <p:txBody>
          <a:bodyPr numCol="1" spcCol="274320"/>
          <a:lstStyle/>
          <a:p>
            <a:r>
              <a:rPr lang="en-US" b="1" dirty="0">
                <a:solidFill>
                  <a:schemeClr val="accent3"/>
                </a:solidFill>
              </a:rPr>
              <a:t>Rewards</a:t>
            </a:r>
          </a:p>
          <a:p>
            <a:r>
              <a:rPr lang="en-US" sz="1800" dirty="0"/>
              <a:t>Members can save up to $2,000 and earn up to $1,000 in additional rewards by choosing Top Value providers</a:t>
            </a:r>
          </a:p>
          <a:p>
            <a:pPr marL="342900" indent="-342900">
              <a:buFont typeface="Wingdings" panose="05000000000000000000" pitchFamily="2" charset="2"/>
              <a:buChar char="§"/>
            </a:pPr>
            <a:r>
              <a:rPr lang="en-US" sz="1800" dirty="0"/>
              <a:t>Top Value benefits are available for certain procedures when members are able to elect when and where to receive the eligible service</a:t>
            </a:r>
          </a:p>
          <a:p>
            <a:pPr marL="342900" indent="-342900">
              <a:buFont typeface="Wingdings" panose="05000000000000000000" pitchFamily="2" charset="2"/>
              <a:buChar char="§"/>
            </a:pPr>
            <a:r>
              <a:rPr lang="en-US" sz="1800" dirty="0"/>
              <a:t>Top Value providers are proven to be high quality and low cost</a:t>
            </a:r>
          </a:p>
          <a:p>
            <a:pPr marL="342900" indent="-342900">
              <a:buFont typeface="Wingdings" panose="05000000000000000000" pitchFamily="2" charset="2"/>
              <a:buChar char="§"/>
            </a:pPr>
            <a:r>
              <a:rPr lang="en-US" sz="1800" dirty="0"/>
              <a:t>Generous travel benefits are available to afford traveling to Top Value providers</a:t>
            </a:r>
          </a:p>
        </p:txBody>
      </p:sp>
    </p:spTree>
    <p:extLst>
      <p:ext uri="{BB962C8B-B14F-4D97-AF65-F5344CB8AC3E}">
        <p14:creationId xmlns:p14="http://schemas.microsoft.com/office/powerpoint/2010/main" val="301977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F30C971-80E8-4A76-9583-B1786A288BC5}"/>
              </a:ext>
            </a:extLst>
          </p:cNvPr>
          <p:cNvGrpSpPr/>
          <p:nvPr/>
        </p:nvGrpSpPr>
        <p:grpSpPr>
          <a:xfrm>
            <a:off x="387226" y="1352550"/>
            <a:ext cx="8305799" cy="2646136"/>
            <a:chOff x="387226" y="1472933"/>
            <a:chExt cx="8305799" cy="2646136"/>
          </a:xfrm>
        </p:grpSpPr>
        <p:sp>
          <p:nvSpPr>
            <p:cNvPr id="5" name="object 5"/>
            <p:cNvSpPr/>
            <p:nvPr/>
          </p:nvSpPr>
          <p:spPr>
            <a:xfrm>
              <a:off x="457200" y="1472933"/>
              <a:ext cx="8235825" cy="2646136"/>
            </a:xfrm>
            <a:prstGeom prst="rect">
              <a:avLst/>
            </a:prstGeom>
            <a:blipFill>
              <a:blip r:embed="rId3" cstate="print"/>
              <a:stretch>
                <a:fillRect/>
              </a:stretch>
            </a:blipFill>
          </p:spPr>
          <p:txBody>
            <a:bodyPr wrap="square" lIns="0" tIns="0" rIns="0" bIns="0" rtlCol="0"/>
            <a:lstStyle/>
            <a:p>
              <a:endParaRPr sz="1191"/>
            </a:p>
          </p:txBody>
        </p:sp>
        <p:sp>
          <p:nvSpPr>
            <p:cNvPr id="11" name="Rectangle 10">
              <a:extLst>
                <a:ext uri="{FF2B5EF4-FFF2-40B4-BE49-F238E27FC236}">
                  <a16:creationId xmlns:a16="http://schemas.microsoft.com/office/drawing/2014/main" id="{9A82C3DC-2F51-4E0B-A807-7930E6363D56}"/>
                </a:ext>
              </a:extLst>
            </p:cNvPr>
            <p:cNvSpPr/>
            <p:nvPr/>
          </p:nvSpPr>
          <p:spPr>
            <a:xfrm>
              <a:off x="387226" y="1504950"/>
              <a:ext cx="2291883" cy="241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 name="object 2"/>
          <p:cNvSpPr txBox="1">
            <a:spLocks noGrp="1"/>
          </p:cNvSpPr>
          <p:nvPr>
            <p:ph type="title"/>
          </p:nvPr>
        </p:nvSpPr>
        <p:spPr>
          <a:xfrm>
            <a:off x="457200" y="417552"/>
            <a:ext cx="8153400" cy="553998"/>
          </a:xfrm>
          <a:prstGeom prst="rect">
            <a:avLst/>
          </a:prstGeom>
        </p:spPr>
        <p:txBody>
          <a:bodyPr vert="horz" wrap="square" lIns="0" tIns="0" rIns="0" bIns="0" numCol="1" rtlCol="0" anchor="b" anchorCtr="0">
            <a:spAutoFit/>
          </a:bodyPr>
          <a:lstStyle/>
          <a:p>
            <a:pPr marL="8405">
              <a:lnSpc>
                <a:spcPct val="100000"/>
              </a:lnSpc>
            </a:pPr>
            <a:r>
              <a:rPr dirty="0">
                <a:solidFill>
                  <a:srgbClr val="506C85"/>
                </a:solidFill>
                <a:latin typeface="+mj-lt"/>
              </a:rPr>
              <a:t>Get smart with our Smart Plans</a:t>
            </a:r>
          </a:p>
        </p:txBody>
      </p:sp>
      <p:sp>
        <p:nvSpPr>
          <p:cNvPr id="10" name="Text Placeholder 9">
            <a:extLst>
              <a:ext uri="{FF2B5EF4-FFF2-40B4-BE49-F238E27FC236}">
                <a16:creationId xmlns:a16="http://schemas.microsoft.com/office/drawing/2014/main" id="{7334D7E2-6F2B-49F2-953E-6B82E0BD25E2}"/>
              </a:ext>
            </a:extLst>
          </p:cNvPr>
          <p:cNvSpPr>
            <a:spLocks noGrp="1"/>
          </p:cNvSpPr>
          <p:nvPr>
            <p:ph type="body" sz="quarter" idx="12"/>
          </p:nvPr>
        </p:nvSpPr>
        <p:spPr>
          <a:xfrm>
            <a:off x="387226" y="1144813"/>
            <a:ext cx="8186812" cy="464727"/>
          </a:xfrm>
        </p:spPr>
        <p:txBody>
          <a:bodyPr/>
          <a:lstStyle/>
          <a:p>
            <a:r>
              <a:rPr lang="en-US" spc="30" dirty="0"/>
              <a:t>Choose</a:t>
            </a:r>
            <a:r>
              <a:rPr lang="en-US" spc="-33" dirty="0"/>
              <a:t> </a:t>
            </a:r>
            <a:r>
              <a:rPr lang="en-US" spc="73" dirty="0"/>
              <a:t>up</a:t>
            </a:r>
            <a:r>
              <a:rPr lang="en-US" spc="-26" dirty="0"/>
              <a:t> </a:t>
            </a:r>
            <a:r>
              <a:rPr lang="en-US" spc="73" dirty="0"/>
              <a:t>to</a:t>
            </a:r>
            <a:r>
              <a:rPr lang="en-US" spc="-33" dirty="0"/>
              <a:t> </a:t>
            </a:r>
            <a:r>
              <a:rPr lang="en-US" spc="50" dirty="0"/>
              <a:t>four</a:t>
            </a:r>
            <a:r>
              <a:rPr lang="en-US" spc="-30" dirty="0"/>
              <a:t> </a:t>
            </a:r>
            <a:r>
              <a:rPr lang="en-US" spc="43" dirty="0"/>
              <a:t>plans</a:t>
            </a:r>
            <a:r>
              <a:rPr lang="en-US" spc="-33" dirty="0"/>
              <a:t> </a:t>
            </a:r>
            <a:r>
              <a:rPr lang="en-US" spc="60" dirty="0"/>
              <a:t>from</a:t>
            </a:r>
            <a:r>
              <a:rPr lang="en-US" spc="-30" dirty="0"/>
              <a:t> </a:t>
            </a:r>
            <a:r>
              <a:rPr lang="en-US" spc="56" dirty="0"/>
              <a:t>our</a:t>
            </a:r>
            <a:r>
              <a:rPr lang="en-US" spc="-30" dirty="0"/>
              <a:t> </a:t>
            </a:r>
            <a:r>
              <a:rPr lang="en-US" spc="23" dirty="0"/>
              <a:t>seven</a:t>
            </a:r>
            <a:r>
              <a:rPr lang="en-US" spc="-30" dirty="0"/>
              <a:t> </a:t>
            </a:r>
            <a:r>
              <a:rPr lang="en-US" spc="50" dirty="0"/>
              <a:t>options</a:t>
            </a:r>
            <a:endParaRPr lang="en-US" dirty="0"/>
          </a:p>
        </p:txBody>
      </p:sp>
      <p:sp>
        <p:nvSpPr>
          <p:cNvPr id="3" name="object 3"/>
          <p:cNvSpPr txBox="1"/>
          <p:nvPr/>
        </p:nvSpPr>
        <p:spPr>
          <a:xfrm>
            <a:off x="990251" y="1746149"/>
            <a:ext cx="2291883" cy="142668"/>
          </a:xfrm>
          <a:prstGeom prst="rect">
            <a:avLst/>
          </a:prstGeom>
        </p:spPr>
        <p:txBody>
          <a:bodyPr vert="horz" wrap="square" lIns="0" tIns="0" rIns="0" bIns="0" rtlCol="0">
            <a:spAutoFit/>
          </a:bodyPr>
          <a:lstStyle/>
          <a:p>
            <a:pPr marL="8405"/>
            <a:endParaRPr sz="927" dirty="0">
              <a:latin typeface="Arial Narrow"/>
              <a:cs typeface="Arial Narrow"/>
            </a:endParaRPr>
          </a:p>
        </p:txBody>
      </p:sp>
      <p:sp>
        <p:nvSpPr>
          <p:cNvPr id="4" name="object 4"/>
          <p:cNvSpPr txBox="1"/>
          <p:nvPr/>
        </p:nvSpPr>
        <p:spPr>
          <a:xfrm>
            <a:off x="457200" y="4189870"/>
            <a:ext cx="8305800" cy="646331"/>
          </a:xfrm>
          <a:prstGeom prst="rect">
            <a:avLst/>
          </a:prstGeom>
        </p:spPr>
        <p:txBody>
          <a:bodyPr vert="horz" wrap="square" lIns="0" tIns="0" rIns="0" bIns="0" rtlCol="0">
            <a:spAutoFit/>
          </a:bodyPr>
          <a:lstStyle/>
          <a:p>
            <a:pPr marL="8405"/>
            <a:r>
              <a:rPr sz="700" spc="20" dirty="0">
                <a:latin typeface="Arial Narrow"/>
                <a:cs typeface="Arial Narrow"/>
              </a:rPr>
              <a:t>*All</a:t>
            </a:r>
            <a:r>
              <a:rPr sz="700" spc="-13" dirty="0">
                <a:latin typeface="Arial Narrow"/>
                <a:cs typeface="Arial Narrow"/>
              </a:rPr>
              <a:t> </a:t>
            </a:r>
            <a:r>
              <a:rPr sz="700" spc="26" dirty="0">
                <a:latin typeface="Arial Narrow"/>
                <a:cs typeface="Arial Narrow"/>
              </a:rPr>
              <a:t>plans</a:t>
            </a:r>
            <a:r>
              <a:rPr sz="700" spc="-17" dirty="0">
                <a:latin typeface="Arial Narrow"/>
                <a:cs typeface="Arial Narrow"/>
              </a:rPr>
              <a:t> </a:t>
            </a:r>
            <a:r>
              <a:rPr sz="700" spc="26" dirty="0">
                <a:latin typeface="Arial Narrow"/>
                <a:cs typeface="Arial Narrow"/>
              </a:rPr>
              <a:t>automatically</a:t>
            </a:r>
            <a:r>
              <a:rPr sz="700" spc="-17" dirty="0">
                <a:latin typeface="Arial Narrow"/>
                <a:cs typeface="Arial Narrow"/>
              </a:rPr>
              <a:t> </a:t>
            </a:r>
            <a:r>
              <a:rPr sz="700" spc="23" dirty="0">
                <a:latin typeface="Arial Narrow"/>
                <a:cs typeface="Arial Narrow"/>
              </a:rPr>
              <a:t>index</a:t>
            </a:r>
            <a:r>
              <a:rPr sz="700" spc="-17" dirty="0">
                <a:latin typeface="Arial Narrow"/>
                <a:cs typeface="Arial Narrow"/>
              </a:rPr>
              <a:t> </a:t>
            </a:r>
            <a:r>
              <a:rPr sz="700" spc="20" dirty="0">
                <a:latin typeface="Arial Narrow"/>
                <a:cs typeface="Arial Narrow"/>
              </a:rPr>
              <a:t>annually,</a:t>
            </a:r>
            <a:r>
              <a:rPr sz="700" spc="-13" dirty="0">
                <a:latin typeface="Arial Narrow"/>
                <a:cs typeface="Arial Narrow"/>
              </a:rPr>
              <a:t> </a:t>
            </a:r>
            <a:r>
              <a:rPr sz="700" spc="17" dirty="0">
                <a:latin typeface="Arial Narrow"/>
                <a:cs typeface="Arial Narrow"/>
              </a:rPr>
              <a:t>please</a:t>
            </a:r>
            <a:r>
              <a:rPr sz="700" spc="-17" dirty="0">
                <a:latin typeface="Arial Narrow"/>
                <a:cs typeface="Arial Narrow"/>
              </a:rPr>
              <a:t> </a:t>
            </a:r>
            <a:r>
              <a:rPr sz="700" spc="7" dirty="0">
                <a:latin typeface="Arial Narrow"/>
                <a:cs typeface="Arial Narrow"/>
              </a:rPr>
              <a:t>see</a:t>
            </a:r>
            <a:r>
              <a:rPr sz="700" spc="-17" dirty="0">
                <a:latin typeface="Arial Narrow"/>
                <a:cs typeface="Arial Narrow"/>
              </a:rPr>
              <a:t> </a:t>
            </a:r>
            <a:r>
              <a:rPr sz="700" spc="20" dirty="0">
                <a:latin typeface="Arial Narrow"/>
                <a:cs typeface="Arial Narrow"/>
              </a:rPr>
              <a:t>page</a:t>
            </a:r>
            <a:r>
              <a:rPr sz="700" spc="-17" dirty="0">
                <a:latin typeface="Arial Narrow"/>
                <a:cs typeface="Arial Narrow"/>
              </a:rPr>
              <a:t> </a:t>
            </a:r>
            <a:r>
              <a:rPr sz="700" spc="10" dirty="0">
                <a:latin typeface="Arial Narrow"/>
                <a:cs typeface="Arial Narrow"/>
              </a:rPr>
              <a:t>5</a:t>
            </a:r>
            <a:r>
              <a:rPr sz="700" spc="-17" dirty="0">
                <a:latin typeface="Arial Narrow"/>
                <a:cs typeface="Arial Narrow"/>
              </a:rPr>
              <a:t> </a:t>
            </a:r>
            <a:r>
              <a:rPr sz="700" spc="26" dirty="0">
                <a:latin typeface="Arial Narrow"/>
                <a:cs typeface="Arial Narrow"/>
              </a:rPr>
              <a:t>for</a:t>
            </a:r>
            <a:r>
              <a:rPr sz="700" spc="-10" dirty="0">
                <a:latin typeface="Arial Narrow"/>
                <a:cs typeface="Arial Narrow"/>
              </a:rPr>
              <a:t> </a:t>
            </a:r>
            <a:r>
              <a:rPr sz="700" spc="23" dirty="0">
                <a:latin typeface="Arial Narrow"/>
                <a:cs typeface="Arial Narrow"/>
              </a:rPr>
              <a:t>projections.</a:t>
            </a:r>
            <a:endParaRPr sz="700" dirty="0">
              <a:latin typeface="Times New Roman"/>
              <a:cs typeface="Times New Roman"/>
            </a:endParaRPr>
          </a:p>
          <a:p>
            <a:pPr marL="8405"/>
            <a:r>
              <a:rPr sz="700" spc="20" baseline="33333" dirty="0">
                <a:latin typeface="Arial Narrow"/>
                <a:cs typeface="Arial Narrow"/>
              </a:rPr>
              <a:t>1</a:t>
            </a:r>
            <a:r>
              <a:rPr sz="700" spc="13" dirty="0">
                <a:latin typeface="Arial Narrow"/>
                <a:cs typeface="Arial Narrow"/>
              </a:rPr>
              <a:t>After</a:t>
            </a:r>
            <a:r>
              <a:rPr sz="700" spc="-17" dirty="0">
                <a:latin typeface="Arial Narrow"/>
                <a:cs typeface="Arial Narrow"/>
              </a:rPr>
              <a:t> </a:t>
            </a:r>
            <a:r>
              <a:rPr sz="700" spc="26" dirty="0">
                <a:latin typeface="Arial Narrow"/>
                <a:cs typeface="Arial Narrow"/>
              </a:rPr>
              <a:t>deductibles</a:t>
            </a:r>
            <a:r>
              <a:rPr sz="700" spc="-17" dirty="0">
                <a:latin typeface="Arial Narrow"/>
                <a:cs typeface="Arial Narrow"/>
              </a:rPr>
              <a:t> </a:t>
            </a:r>
            <a:r>
              <a:rPr sz="700" spc="40" dirty="0">
                <a:latin typeface="Arial Narrow"/>
                <a:cs typeface="Arial Narrow"/>
              </a:rPr>
              <a:t>on</a:t>
            </a:r>
            <a:r>
              <a:rPr sz="700" spc="-13" dirty="0">
                <a:latin typeface="Arial Narrow"/>
                <a:cs typeface="Arial Narrow"/>
              </a:rPr>
              <a:t> </a:t>
            </a:r>
            <a:r>
              <a:rPr sz="700" spc="23" dirty="0">
                <a:latin typeface="Arial Narrow"/>
                <a:cs typeface="Arial Narrow"/>
              </a:rPr>
              <a:t>all</a:t>
            </a:r>
            <a:r>
              <a:rPr sz="700" spc="-13" dirty="0">
                <a:latin typeface="Arial Narrow"/>
                <a:cs typeface="Arial Narrow"/>
              </a:rPr>
              <a:t> </a:t>
            </a:r>
            <a:r>
              <a:rPr sz="700" spc="26" dirty="0">
                <a:latin typeface="Arial Narrow"/>
                <a:cs typeface="Arial Narrow"/>
              </a:rPr>
              <a:t>Smart</a:t>
            </a:r>
            <a:r>
              <a:rPr sz="700" spc="-20" dirty="0">
                <a:latin typeface="Arial Narrow"/>
                <a:cs typeface="Arial Narrow"/>
              </a:rPr>
              <a:t> </a:t>
            </a:r>
            <a:r>
              <a:rPr sz="700" spc="10" dirty="0">
                <a:latin typeface="Arial Narrow"/>
                <a:cs typeface="Arial Narrow"/>
              </a:rPr>
              <a:t>Plans,</a:t>
            </a:r>
            <a:r>
              <a:rPr sz="700" spc="-13" dirty="0">
                <a:latin typeface="Arial Narrow"/>
                <a:cs typeface="Arial Narrow"/>
              </a:rPr>
              <a:t> </a:t>
            </a:r>
            <a:r>
              <a:rPr sz="700" spc="26" dirty="0">
                <a:latin typeface="Arial Narrow"/>
                <a:cs typeface="Arial Narrow"/>
              </a:rPr>
              <a:t>the</a:t>
            </a:r>
            <a:r>
              <a:rPr sz="700" spc="-17" dirty="0">
                <a:latin typeface="Arial Narrow"/>
                <a:cs typeface="Arial Narrow"/>
              </a:rPr>
              <a:t> </a:t>
            </a:r>
            <a:r>
              <a:rPr sz="700" spc="20" dirty="0">
                <a:latin typeface="Arial Narrow"/>
                <a:cs typeface="Arial Narrow"/>
              </a:rPr>
              <a:t>Plan</a:t>
            </a:r>
            <a:r>
              <a:rPr sz="700" spc="-13" dirty="0">
                <a:latin typeface="Arial Narrow"/>
                <a:cs typeface="Arial Narrow"/>
              </a:rPr>
              <a:t> </a:t>
            </a:r>
            <a:r>
              <a:rPr sz="700" spc="17" dirty="0">
                <a:latin typeface="Arial Narrow"/>
                <a:cs typeface="Arial Narrow"/>
              </a:rPr>
              <a:t>pays</a:t>
            </a:r>
            <a:r>
              <a:rPr sz="700" spc="-17" dirty="0">
                <a:latin typeface="Arial Narrow"/>
                <a:cs typeface="Arial Narrow"/>
              </a:rPr>
              <a:t> </a:t>
            </a:r>
            <a:r>
              <a:rPr sz="700" spc="7" dirty="0">
                <a:latin typeface="Arial Narrow"/>
                <a:cs typeface="Arial Narrow"/>
              </a:rPr>
              <a:t>100</a:t>
            </a:r>
            <a:r>
              <a:rPr sz="700" spc="-17" dirty="0">
                <a:latin typeface="Arial Narrow"/>
                <a:cs typeface="Arial Narrow"/>
              </a:rPr>
              <a:t> </a:t>
            </a:r>
            <a:r>
              <a:rPr sz="700" spc="26" dirty="0">
                <a:latin typeface="Arial Narrow"/>
                <a:cs typeface="Arial Narrow"/>
              </a:rPr>
              <a:t>percent</a:t>
            </a:r>
            <a:r>
              <a:rPr sz="700" spc="-13"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23" dirty="0">
                <a:latin typeface="Arial Narrow"/>
                <a:cs typeface="Arial Narrow"/>
              </a:rPr>
              <a:t>cost</a:t>
            </a:r>
            <a:r>
              <a:rPr sz="700" spc="-13" dirty="0">
                <a:latin typeface="Arial Narrow"/>
                <a:cs typeface="Arial Narrow"/>
              </a:rPr>
              <a:t> </a:t>
            </a:r>
            <a:r>
              <a:rPr sz="700" spc="26" dirty="0">
                <a:latin typeface="Arial Narrow"/>
                <a:cs typeface="Arial Narrow"/>
              </a:rPr>
              <a:t>of</a:t>
            </a:r>
            <a:r>
              <a:rPr sz="700" spc="-20" dirty="0">
                <a:latin typeface="Arial Narrow"/>
                <a:cs typeface="Arial Narrow"/>
              </a:rPr>
              <a:t> </a:t>
            </a:r>
            <a:r>
              <a:rPr sz="700" spc="23" dirty="0">
                <a:latin typeface="Arial Narrow"/>
                <a:cs typeface="Arial Narrow"/>
              </a:rPr>
              <a:t>qualifying</a:t>
            </a:r>
            <a:r>
              <a:rPr sz="700" spc="-20" dirty="0">
                <a:latin typeface="Arial Narrow"/>
                <a:cs typeface="Arial Narrow"/>
              </a:rPr>
              <a:t> </a:t>
            </a:r>
            <a:r>
              <a:rPr sz="700" spc="17" dirty="0">
                <a:latin typeface="Arial Narrow"/>
                <a:cs typeface="Arial Narrow"/>
              </a:rPr>
              <a:t>care</a:t>
            </a:r>
            <a:r>
              <a:rPr sz="700" spc="-17" dirty="0">
                <a:latin typeface="Arial Narrow"/>
                <a:cs typeface="Arial Narrow"/>
              </a:rPr>
              <a:t> </a:t>
            </a:r>
            <a:r>
              <a:rPr sz="700" spc="17" dirty="0">
                <a:latin typeface="Arial Narrow"/>
                <a:cs typeface="Arial Narrow"/>
              </a:rPr>
              <a:t>received</a:t>
            </a:r>
            <a:r>
              <a:rPr sz="700" spc="-10" dirty="0">
                <a:latin typeface="Arial Narrow"/>
                <a:cs typeface="Arial Narrow"/>
              </a:rPr>
              <a:t> </a:t>
            </a:r>
            <a:r>
              <a:rPr sz="700" spc="30" dirty="0">
                <a:latin typeface="Arial Narrow"/>
                <a:cs typeface="Arial Narrow"/>
              </a:rPr>
              <a:t>at</a:t>
            </a:r>
            <a:r>
              <a:rPr sz="700" spc="-13" dirty="0">
                <a:latin typeface="Arial Narrow"/>
                <a:cs typeface="Arial Narrow"/>
              </a:rPr>
              <a:t> </a:t>
            </a:r>
            <a:r>
              <a:rPr sz="700" spc="33" dirty="0">
                <a:latin typeface="Arial Narrow"/>
                <a:cs typeface="Arial Narrow"/>
              </a:rPr>
              <a:t>Top</a:t>
            </a:r>
            <a:r>
              <a:rPr sz="700" spc="-20" dirty="0">
                <a:latin typeface="Arial Narrow"/>
                <a:cs typeface="Arial Narrow"/>
              </a:rPr>
              <a:t> </a:t>
            </a:r>
            <a:r>
              <a:rPr sz="700" spc="13" dirty="0">
                <a:latin typeface="Arial Narrow"/>
                <a:cs typeface="Arial Narrow"/>
              </a:rPr>
              <a:t>Value</a:t>
            </a:r>
            <a:r>
              <a:rPr sz="700" spc="-17" dirty="0">
                <a:latin typeface="Arial Narrow"/>
                <a:cs typeface="Arial Narrow"/>
              </a:rPr>
              <a:t> </a:t>
            </a:r>
            <a:r>
              <a:rPr sz="700" spc="20" dirty="0">
                <a:latin typeface="Arial Narrow"/>
                <a:cs typeface="Arial Narrow"/>
              </a:rPr>
              <a:t>providers,</a:t>
            </a:r>
            <a:r>
              <a:rPr sz="700" spc="-13" dirty="0">
                <a:latin typeface="Arial Narrow"/>
                <a:cs typeface="Arial Narrow"/>
              </a:rPr>
              <a:t> </a:t>
            </a:r>
            <a:r>
              <a:rPr sz="700" spc="7" dirty="0">
                <a:latin typeface="Arial Narrow"/>
                <a:cs typeface="Arial Narrow"/>
              </a:rPr>
              <a:t>as</a:t>
            </a:r>
            <a:r>
              <a:rPr sz="700" spc="-17" dirty="0">
                <a:latin typeface="Arial Narrow"/>
                <a:cs typeface="Arial Narrow"/>
              </a:rPr>
              <a:t> </a:t>
            </a:r>
            <a:r>
              <a:rPr sz="700" spc="26" dirty="0">
                <a:latin typeface="Arial Narrow"/>
                <a:cs typeface="Arial Narrow"/>
              </a:rPr>
              <a:t>well</a:t>
            </a:r>
            <a:r>
              <a:rPr sz="700" spc="-13" dirty="0">
                <a:latin typeface="Arial Narrow"/>
                <a:cs typeface="Arial Narrow"/>
              </a:rPr>
              <a:t> </a:t>
            </a:r>
            <a:r>
              <a:rPr sz="700" spc="7" dirty="0">
                <a:latin typeface="Arial Narrow"/>
                <a:cs typeface="Arial Narrow"/>
              </a:rPr>
              <a:t>as</a:t>
            </a:r>
            <a:r>
              <a:rPr sz="700" spc="-13" dirty="0">
                <a:latin typeface="Arial Narrow"/>
                <a:cs typeface="Arial Narrow"/>
              </a:rPr>
              <a:t> </a:t>
            </a:r>
            <a:r>
              <a:rPr sz="700" spc="23" dirty="0">
                <a:latin typeface="Arial Narrow"/>
                <a:cs typeface="Arial Narrow"/>
              </a:rPr>
              <a:t>provides</a:t>
            </a:r>
            <a:r>
              <a:rPr sz="700" spc="-17" dirty="0">
                <a:latin typeface="Arial Narrow"/>
                <a:cs typeface="Arial Narrow"/>
              </a:rPr>
              <a:t> </a:t>
            </a:r>
            <a:r>
              <a:rPr sz="700" spc="40" dirty="0">
                <a:latin typeface="Arial Narrow"/>
                <a:cs typeface="Arial Narrow"/>
              </a:rPr>
              <a:t>up</a:t>
            </a:r>
            <a:r>
              <a:rPr sz="700" spc="-20" dirty="0">
                <a:latin typeface="Arial Narrow"/>
                <a:cs typeface="Arial Narrow"/>
              </a:rPr>
              <a:t> </a:t>
            </a:r>
            <a:r>
              <a:rPr sz="700" spc="43" dirty="0">
                <a:latin typeface="Arial Narrow"/>
                <a:cs typeface="Arial Narrow"/>
              </a:rPr>
              <a:t>to</a:t>
            </a:r>
            <a:r>
              <a:rPr sz="700" spc="-13" dirty="0">
                <a:latin typeface="Arial Narrow"/>
                <a:cs typeface="Arial Narrow"/>
              </a:rPr>
              <a:t> </a:t>
            </a:r>
            <a:r>
              <a:rPr sz="700" spc="10" dirty="0">
                <a:latin typeface="Arial Narrow"/>
                <a:cs typeface="Arial Narrow"/>
              </a:rPr>
              <a:t>$1,500</a:t>
            </a:r>
            <a:r>
              <a:rPr sz="700" spc="-17"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20" dirty="0">
                <a:latin typeface="Arial Narrow"/>
                <a:cs typeface="Arial Narrow"/>
              </a:rPr>
              <a:t>travel</a:t>
            </a:r>
            <a:r>
              <a:rPr sz="700" spc="-13" dirty="0">
                <a:latin typeface="Arial Narrow"/>
                <a:cs typeface="Arial Narrow"/>
              </a:rPr>
              <a:t> </a:t>
            </a:r>
            <a:r>
              <a:rPr sz="700" spc="26" dirty="0">
                <a:latin typeface="Arial Narrow"/>
                <a:cs typeface="Arial Narrow"/>
              </a:rPr>
              <a:t>benefit</a:t>
            </a:r>
            <a:r>
              <a:rPr sz="700" spc="-13" dirty="0">
                <a:latin typeface="Arial Narrow"/>
                <a:cs typeface="Arial Narrow"/>
              </a:rPr>
              <a:t> </a:t>
            </a:r>
            <a:r>
              <a:rPr sz="700" spc="33" dirty="0">
                <a:latin typeface="Arial Narrow"/>
                <a:cs typeface="Arial Narrow"/>
              </a:rPr>
              <a:t>when</a:t>
            </a:r>
            <a:r>
              <a:rPr sz="700" spc="-13" dirty="0">
                <a:latin typeface="Arial Narrow"/>
                <a:cs typeface="Arial Narrow"/>
              </a:rPr>
              <a:t> </a:t>
            </a:r>
            <a:r>
              <a:rPr sz="700" spc="20" dirty="0">
                <a:latin typeface="Arial Narrow"/>
                <a:cs typeface="Arial Narrow"/>
              </a:rPr>
              <a:t>used</a:t>
            </a:r>
            <a:r>
              <a:rPr sz="700" spc="-20" dirty="0">
                <a:latin typeface="Arial Narrow"/>
                <a:cs typeface="Arial Narrow"/>
              </a:rPr>
              <a:t> </a:t>
            </a:r>
            <a:r>
              <a:rPr sz="700" spc="43" dirty="0">
                <a:latin typeface="Arial Narrow"/>
                <a:cs typeface="Arial Narrow"/>
              </a:rPr>
              <a:t>to</a:t>
            </a:r>
            <a:r>
              <a:rPr sz="700" spc="-13" dirty="0">
                <a:latin typeface="Arial Narrow"/>
                <a:cs typeface="Arial Narrow"/>
              </a:rPr>
              <a:t> </a:t>
            </a:r>
            <a:r>
              <a:rPr sz="700" spc="7" dirty="0">
                <a:latin typeface="Arial Narrow"/>
                <a:cs typeface="Arial Narrow"/>
              </a:rPr>
              <a:t>see</a:t>
            </a:r>
            <a:r>
              <a:rPr sz="700" spc="-17" dirty="0">
                <a:latin typeface="Arial Narrow"/>
                <a:cs typeface="Arial Narrow"/>
              </a:rPr>
              <a:t> </a:t>
            </a:r>
            <a:r>
              <a:rPr sz="700" spc="33" dirty="0">
                <a:latin typeface="Arial Narrow"/>
                <a:cs typeface="Arial Narrow"/>
              </a:rPr>
              <a:t>Top</a:t>
            </a:r>
            <a:r>
              <a:rPr sz="700" spc="-20" dirty="0">
                <a:latin typeface="Arial Narrow"/>
                <a:cs typeface="Arial Narrow"/>
              </a:rPr>
              <a:t> </a:t>
            </a:r>
            <a:r>
              <a:rPr sz="700" spc="13" dirty="0">
                <a:latin typeface="Arial Narrow"/>
                <a:cs typeface="Arial Narrow"/>
              </a:rPr>
              <a:t>Value</a:t>
            </a:r>
            <a:r>
              <a:rPr sz="700" spc="-17" dirty="0">
                <a:latin typeface="Arial Narrow"/>
                <a:cs typeface="Arial Narrow"/>
              </a:rPr>
              <a:t> </a:t>
            </a:r>
            <a:r>
              <a:rPr sz="700" spc="20" dirty="0">
                <a:latin typeface="Arial Narrow"/>
                <a:cs typeface="Arial Narrow"/>
              </a:rPr>
              <a:t>providers.</a:t>
            </a:r>
            <a:endParaRPr sz="700" dirty="0">
              <a:latin typeface="Times New Roman"/>
              <a:cs typeface="Times New Roman"/>
            </a:endParaRPr>
          </a:p>
          <a:p>
            <a:pPr marL="8405"/>
            <a:r>
              <a:rPr sz="700" spc="34" baseline="33333" dirty="0">
                <a:latin typeface="Arial Narrow"/>
                <a:cs typeface="Arial Narrow"/>
              </a:rPr>
              <a:t>2</a:t>
            </a:r>
            <a:r>
              <a:rPr sz="700" spc="23" dirty="0">
                <a:latin typeface="Arial Narrow"/>
                <a:cs typeface="Arial Narrow"/>
              </a:rPr>
              <a:t>Deductible</a:t>
            </a:r>
            <a:r>
              <a:rPr sz="700" spc="-17" dirty="0">
                <a:latin typeface="Arial Narrow"/>
                <a:cs typeface="Arial Narrow"/>
              </a:rPr>
              <a:t> </a:t>
            </a:r>
            <a:r>
              <a:rPr sz="700" spc="26" dirty="0">
                <a:latin typeface="Arial Narrow"/>
                <a:cs typeface="Arial Narrow"/>
              </a:rPr>
              <a:t>need</a:t>
            </a:r>
            <a:r>
              <a:rPr sz="700" spc="-20" dirty="0">
                <a:latin typeface="Arial Narrow"/>
                <a:cs typeface="Arial Narrow"/>
              </a:rPr>
              <a:t> </a:t>
            </a:r>
            <a:r>
              <a:rPr sz="700" spc="43" dirty="0">
                <a:latin typeface="Arial Narrow"/>
                <a:cs typeface="Arial Narrow"/>
              </a:rPr>
              <a:t>not</a:t>
            </a:r>
            <a:r>
              <a:rPr sz="700" spc="-13" dirty="0">
                <a:latin typeface="Arial Narrow"/>
                <a:cs typeface="Arial Narrow"/>
              </a:rPr>
              <a:t> </a:t>
            </a:r>
            <a:r>
              <a:rPr sz="700" spc="26" dirty="0">
                <a:latin typeface="Arial Narrow"/>
                <a:cs typeface="Arial Narrow"/>
              </a:rPr>
              <a:t>be</a:t>
            </a:r>
            <a:r>
              <a:rPr sz="700" spc="-17" dirty="0">
                <a:latin typeface="Arial Narrow"/>
                <a:cs typeface="Arial Narrow"/>
              </a:rPr>
              <a:t> </a:t>
            </a:r>
            <a:r>
              <a:rPr sz="700" spc="40" dirty="0">
                <a:latin typeface="Arial Narrow"/>
                <a:cs typeface="Arial Narrow"/>
              </a:rPr>
              <a:t>met</a:t>
            </a:r>
            <a:r>
              <a:rPr sz="700" spc="-13" dirty="0">
                <a:latin typeface="Arial Narrow"/>
                <a:cs typeface="Arial Narrow"/>
              </a:rPr>
              <a:t> </a:t>
            </a:r>
            <a:r>
              <a:rPr sz="700" spc="17" dirty="0">
                <a:latin typeface="Arial Narrow"/>
                <a:cs typeface="Arial Narrow"/>
              </a:rPr>
              <a:t>first</a:t>
            </a:r>
            <a:r>
              <a:rPr sz="700" spc="-13" dirty="0">
                <a:latin typeface="Arial Narrow"/>
                <a:cs typeface="Arial Narrow"/>
              </a:rPr>
              <a:t> </a:t>
            </a:r>
            <a:r>
              <a:rPr sz="700" spc="43" dirty="0">
                <a:latin typeface="Arial Narrow"/>
                <a:cs typeface="Arial Narrow"/>
              </a:rPr>
              <a:t>to</a:t>
            </a:r>
            <a:r>
              <a:rPr sz="700" spc="-13" dirty="0">
                <a:latin typeface="Arial Narrow"/>
                <a:cs typeface="Arial Narrow"/>
              </a:rPr>
              <a:t> </a:t>
            </a:r>
            <a:r>
              <a:rPr sz="700" spc="13" dirty="0">
                <a:latin typeface="Arial Narrow"/>
                <a:cs typeface="Arial Narrow"/>
              </a:rPr>
              <a:t>receive</a:t>
            </a:r>
            <a:r>
              <a:rPr sz="700" spc="-17" dirty="0">
                <a:latin typeface="Arial Narrow"/>
                <a:cs typeface="Arial Narrow"/>
              </a:rPr>
              <a:t> </a:t>
            </a:r>
            <a:r>
              <a:rPr sz="700" spc="23" dirty="0">
                <a:latin typeface="Arial Narrow"/>
                <a:cs typeface="Arial Narrow"/>
              </a:rPr>
              <a:t>benefits</a:t>
            </a:r>
            <a:r>
              <a:rPr sz="700" spc="-17" dirty="0">
                <a:latin typeface="Arial Narrow"/>
                <a:cs typeface="Arial Narrow"/>
              </a:rPr>
              <a:t> </a:t>
            </a:r>
            <a:r>
              <a:rPr sz="700" spc="26" dirty="0">
                <a:latin typeface="Arial Narrow"/>
                <a:cs typeface="Arial Narrow"/>
              </a:rPr>
              <a:t>for</a:t>
            </a:r>
            <a:r>
              <a:rPr sz="700" spc="-17" dirty="0">
                <a:latin typeface="Arial Narrow"/>
                <a:cs typeface="Arial Narrow"/>
              </a:rPr>
              <a:t> </a:t>
            </a:r>
            <a:r>
              <a:rPr sz="700" spc="23" dirty="0">
                <a:latin typeface="Arial Narrow"/>
                <a:cs typeface="Arial Narrow"/>
              </a:rPr>
              <a:t>preventive</a:t>
            </a:r>
            <a:r>
              <a:rPr sz="700" spc="-17" dirty="0">
                <a:latin typeface="Arial Narrow"/>
                <a:cs typeface="Arial Narrow"/>
              </a:rPr>
              <a:t> </a:t>
            </a:r>
            <a:r>
              <a:rPr sz="700" spc="23" dirty="0">
                <a:latin typeface="Arial Narrow"/>
                <a:cs typeface="Arial Narrow"/>
              </a:rPr>
              <a:t>prescriptions</a:t>
            </a:r>
            <a:r>
              <a:rPr sz="700" spc="-17" dirty="0">
                <a:latin typeface="Arial Narrow"/>
                <a:cs typeface="Arial Narrow"/>
              </a:rPr>
              <a:t> </a:t>
            </a:r>
            <a:r>
              <a:rPr sz="700" spc="36" dirty="0">
                <a:latin typeface="Arial Narrow"/>
                <a:cs typeface="Arial Narrow"/>
              </a:rPr>
              <a:t>on</a:t>
            </a:r>
            <a:r>
              <a:rPr sz="700" spc="-13" dirty="0">
                <a:latin typeface="Arial Narrow"/>
                <a:cs typeface="Arial Narrow"/>
              </a:rPr>
              <a:t> </a:t>
            </a:r>
            <a:r>
              <a:rPr sz="700" spc="23" dirty="0">
                <a:latin typeface="Arial Narrow"/>
                <a:cs typeface="Arial Narrow"/>
              </a:rPr>
              <a:t>all</a:t>
            </a:r>
            <a:r>
              <a:rPr sz="700" spc="-13" dirty="0">
                <a:latin typeface="Arial Narrow"/>
                <a:cs typeface="Arial Narrow"/>
              </a:rPr>
              <a:t> </a:t>
            </a:r>
            <a:r>
              <a:rPr sz="700" spc="26" dirty="0">
                <a:latin typeface="Arial Narrow"/>
                <a:cs typeface="Arial Narrow"/>
              </a:rPr>
              <a:t>Smart</a:t>
            </a:r>
            <a:r>
              <a:rPr sz="700" spc="-13" dirty="0">
                <a:latin typeface="Arial Narrow"/>
                <a:cs typeface="Arial Narrow"/>
              </a:rPr>
              <a:t> </a:t>
            </a:r>
            <a:r>
              <a:rPr sz="700" spc="10" dirty="0">
                <a:latin typeface="Arial Narrow"/>
                <a:cs typeface="Arial Narrow"/>
              </a:rPr>
              <a:t>Plans;</a:t>
            </a:r>
            <a:r>
              <a:rPr sz="700" spc="-13" dirty="0">
                <a:latin typeface="Arial Narrow"/>
                <a:cs typeface="Arial Narrow"/>
              </a:rPr>
              <a:t> </a:t>
            </a:r>
            <a:r>
              <a:rPr sz="700" spc="20" dirty="0">
                <a:latin typeface="Arial Narrow"/>
                <a:cs typeface="Arial Narrow"/>
              </a:rPr>
              <a:t>instead,</a:t>
            </a:r>
            <a:r>
              <a:rPr sz="700" spc="-13" dirty="0">
                <a:latin typeface="Arial Narrow"/>
                <a:cs typeface="Arial Narrow"/>
              </a:rPr>
              <a:t> </a:t>
            </a:r>
            <a:r>
              <a:rPr sz="700" spc="17" dirty="0">
                <a:latin typeface="Arial Narrow"/>
                <a:cs typeface="Arial Narrow"/>
              </a:rPr>
              <a:t>copays</a:t>
            </a:r>
            <a:r>
              <a:rPr sz="700" spc="-17"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23" dirty="0">
                <a:latin typeface="Arial Narrow"/>
                <a:cs typeface="Arial Narrow"/>
              </a:rPr>
              <a:t>either</a:t>
            </a:r>
            <a:r>
              <a:rPr sz="700" spc="-17" dirty="0">
                <a:latin typeface="Arial Narrow"/>
                <a:cs typeface="Arial Narrow"/>
              </a:rPr>
              <a:t> </a:t>
            </a:r>
            <a:r>
              <a:rPr sz="700" spc="10" dirty="0">
                <a:latin typeface="Arial Narrow"/>
                <a:cs typeface="Arial Narrow"/>
              </a:rPr>
              <a:t>$0</a:t>
            </a:r>
            <a:r>
              <a:rPr sz="700" spc="-17" dirty="0">
                <a:latin typeface="Arial Narrow"/>
                <a:cs typeface="Arial Narrow"/>
              </a:rPr>
              <a:t> </a:t>
            </a:r>
            <a:r>
              <a:rPr sz="700" spc="26" dirty="0">
                <a:latin typeface="Arial Narrow"/>
                <a:cs typeface="Arial Narrow"/>
              </a:rPr>
              <a:t>for</a:t>
            </a:r>
            <a:r>
              <a:rPr sz="700" spc="-10" dirty="0">
                <a:latin typeface="Arial Narrow"/>
                <a:cs typeface="Arial Narrow"/>
              </a:rPr>
              <a:t> </a:t>
            </a:r>
            <a:r>
              <a:rPr sz="700" spc="20" dirty="0">
                <a:latin typeface="Arial Narrow"/>
                <a:cs typeface="Arial Narrow"/>
              </a:rPr>
              <a:t>generic</a:t>
            </a:r>
            <a:r>
              <a:rPr sz="700" spc="-17" dirty="0">
                <a:latin typeface="Arial Narrow"/>
                <a:cs typeface="Arial Narrow"/>
              </a:rPr>
              <a:t> </a:t>
            </a:r>
            <a:r>
              <a:rPr sz="700" spc="30" dirty="0">
                <a:latin typeface="Arial Narrow"/>
                <a:cs typeface="Arial Narrow"/>
              </a:rPr>
              <a:t>or</a:t>
            </a:r>
            <a:r>
              <a:rPr sz="700" spc="-17" dirty="0">
                <a:latin typeface="Arial Narrow"/>
                <a:cs typeface="Arial Narrow"/>
              </a:rPr>
              <a:t> </a:t>
            </a:r>
            <a:r>
              <a:rPr sz="700" spc="10" dirty="0">
                <a:latin typeface="Arial Narrow"/>
                <a:cs typeface="Arial Narrow"/>
              </a:rPr>
              <a:t>$50</a:t>
            </a:r>
            <a:r>
              <a:rPr sz="700" spc="-17" dirty="0">
                <a:latin typeface="Arial Narrow"/>
                <a:cs typeface="Arial Narrow"/>
              </a:rPr>
              <a:t> </a:t>
            </a:r>
            <a:r>
              <a:rPr sz="700" spc="26" dirty="0">
                <a:latin typeface="Arial Narrow"/>
                <a:cs typeface="Arial Narrow"/>
              </a:rPr>
              <a:t>for</a:t>
            </a:r>
            <a:r>
              <a:rPr sz="700" spc="-17" dirty="0">
                <a:latin typeface="Arial Narrow"/>
                <a:cs typeface="Arial Narrow"/>
              </a:rPr>
              <a:t> </a:t>
            </a:r>
            <a:r>
              <a:rPr sz="700" spc="30" dirty="0">
                <a:latin typeface="Arial Narrow"/>
                <a:cs typeface="Arial Narrow"/>
              </a:rPr>
              <a:t>brand-name</a:t>
            </a:r>
            <a:r>
              <a:rPr sz="700" spc="-17" dirty="0">
                <a:latin typeface="Arial Narrow"/>
                <a:cs typeface="Arial Narrow"/>
              </a:rPr>
              <a:t> </a:t>
            </a:r>
            <a:r>
              <a:rPr sz="700" spc="20" dirty="0">
                <a:latin typeface="Arial Narrow"/>
                <a:cs typeface="Arial Narrow"/>
              </a:rPr>
              <a:t>drugs</a:t>
            </a:r>
            <a:r>
              <a:rPr sz="700" spc="-17" dirty="0">
                <a:latin typeface="Arial Narrow"/>
                <a:cs typeface="Arial Narrow"/>
              </a:rPr>
              <a:t> </a:t>
            </a:r>
            <a:r>
              <a:rPr sz="700" spc="40" dirty="0">
                <a:latin typeface="Arial Narrow"/>
                <a:cs typeface="Arial Narrow"/>
              </a:rPr>
              <a:t>on</a:t>
            </a:r>
            <a:r>
              <a:rPr sz="700" spc="-13"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30" dirty="0">
                <a:latin typeface="Arial Narrow"/>
                <a:cs typeface="Arial Narrow"/>
              </a:rPr>
              <a:t>approved</a:t>
            </a:r>
            <a:r>
              <a:rPr sz="700" spc="-20" dirty="0">
                <a:latin typeface="Arial Narrow"/>
                <a:cs typeface="Arial Narrow"/>
              </a:rPr>
              <a:t> </a:t>
            </a:r>
            <a:r>
              <a:rPr sz="700" spc="20" dirty="0">
                <a:latin typeface="Arial Narrow"/>
                <a:cs typeface="Arial Narrow"/>
              </a:rPr>
              <a:t>list</a:t>
            </a:r>
            <a:r>
              <a:rPr sz="700" spc="-13" dirty="0">
                <a:latin typeface="Arial Narrow"/>
                <a:cs typeface="Arial Narrow"/>
              </a:rPr>
              <a:t> </a:t>
            </a:r>
            <a:r>
              <a:rPr sz="700" spc="30" dirty="0">
                <a:latin typeface="Arial Narrow"/>
                <a:cs typeface="Arial Narrow"/>
              </a:rPr>
              <a:t>will</a:t>
            </a:r>
            <a:r>
              <a:rPr sz="700" spc="-13" dirty="0">
                <a:latin typeface="Arial Narrow"/>
                <a:cs typeface="Arial Narrow"/>
              </a:rPr>
              <a:t> </a:t>
            </a:r>
            <a:r>
              <a:rPr sz="700" spc="23" dirty="0">
                <a:latin typeface="Arial Narrow"/>
                <a:cs typeface="Arial Narrow"/>
              </a:rPr>
              <a:t>apply.</a:t>
            </a:r>
            <a:endParaRPr sz="700" dirty="0">
              <a:latin typeface="Times New Roman"/>
              <a:cs typeface="Times New Roman"/>
            </a:endParaRPr>
          </a:p>
          <a:p>
            <a:pPr marL="8405" marR="61776"/>
            <a:r>
              <a:rPr sz="700" spc="24" baseline="33333" dirty="0">
                <a:latin typeface="Arial Narrow"/>
                <a:cs typeface="Arial Narrow"/>
              </a:rPr>
              <a:t>3</a:t>
            </a:r>
            <a:r>
              <a:rPr sz="700" spc="17" dirty="0">
                <a:latin typeface="Arial Narrow"/>
                <a:cs typeface="Arial Narrow"/>
              </a:rPr>
              <a:t>Actuarial</a:t>
            </a:r>
            <a:r>
              <a:rPr sz="700" spc="-13" dirty="0">
                <a:latin typeface="Arial Narrow"/>
                <a:cs typeface="Arial Narrow"/>
              </a:rPr>
              <a:t> </a:t>
            </a:r>
            <a:r>
              <a:rPr sz="700" spc="13" dirty="0">
                <a:latin typeface="Arial Narrow"/>
                <a:cs typeface="Arial Narrow"/>
              </a:rPr>
              <a:t>values</a:t>
            </a:r>
            <a:r>
              <a:rPr sz="700" spc="-17" dirty="0">
                <a:latin typeface="Arial Narrow"/>
                <a:cs typeface="Arial Narrow"/>
              </a:rPr>
              <a:t> </a:t>
            </a:r>
            <a:r>
              <a:rPr sz="700" spc="30" dirty="0">
                <a:latin typeface="Arial Narrow"/>
                <a:cs typeface="Arial Narrow"/>
              </a:rPr>
              <a:t>approximate</a:t>
            </a:r>
            <a:r>
              <a:rPr sz="700" spc="-17"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23" dirty="0">
                <a:latin typeface="Arial Narrow"/>
                <a:cs typeface="Arial Narrow"/>
              </a:rPr>
              <a:t>percentage</a:t>
            </a:r>
            <a:r>
              <a:rPr sz="700" spc="-17"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23" dirty="0">
                <a:latin typeface="Arial Narrow"/>
                <a:cs typeface="Arial Narrow"/>
              </a:rPr>
              <a:t>claims</a:t>
            </a:r>
            <a:r>
              <a:rPr sz="700" spc="-17" dirty="0">
                <a:latin typeface="Arial Narrow"/>
                <a:cs typeface="Arial Narrow"/>
              </a:rPr>
              <a:t> </a:t>
            </a:r>
            <a:r>
              <a:rPr sz="700" spc="33" dirty="0">
                <a:latin typeface="Arial Narrow"/>
                <a:cs typeface="Arial Narrow"/>
              </a:rPr>
              <a:t>that</a:t>
            </a:r>
            <a:r>
              <a:rPr sz="700" spc="-13" dirty="0">
                <a:latin typeface="Arial Narrow"/>
                <a:cs typeface="Arial Narrow"/>
              </a:rPr>
              <a:t> </a:t>
            </a:r>
            <a:r>
              <a:rPr sz="700" spc="17" dirty="0">
                <a:latin typeface="Arial Narrow"/>
                <a:cs typeface="Arial Narrow"/>
              </a:rPr>
              <a:t>are</a:t>
            </a:r>
            <a:r>
              <a:rPr sz="700" spc="-17" dirty="0">
                <a:latin typeface="Arial Narrow"/>
                <a:cs typeface="Arial Narrow"/>
              </a:rPr>
              <a:t> </a:t>
            </a:r>
            <a:r>
              <a:rPr sz="700" spc="23" dirty="0">
                <a:latin typeface="Arial Narrow"/>
                <a:cs typeface="Arial Narrow"/>
              </a:rPr>
              <a:t>expected</a:t>
            </a:r>
            <a:r>
              <a:rPr sz="700" spc="-20" dirty="0">
                <a:latin typeface="Arial Narrow"/>
                <a:cs typeface="Arial Narrow"/>
              </a:rPr>
              <a:t> </a:t>
            </a:r>
            <a:r>
              <a:rPr sz="700" spc="43" dirty="0">
                <a:latin typeface="Arial Narrow"/>
                <a:cs typeface="Arial Narrow"/>
              </a:rPr>
              <a:t>to</a:t>
            </a:r>
            <a:r>
              <a:rPr sz="700" spc="-23" dirty="0">
                <a:latin typeface="Arial Narrow"/>
                <a:cs typeface="Arial Narrow"/>
              </a:rPr>
              <a:t> </a:t>
            </a:r>
            <a:r>
              <a:rPr sz="700" spc="26" dirty="0">
                <a:latin typeface="Arial Narrow"/>
                <a:cs typeface="Arial Narrow"/>
              </a:rPr>
              <a:t>be</a:t>
            </a:r>
            <a:r>
              <a:rPr sz="700" spc="-17" dirty="0">
                <a:latin typeface="Arial Narrow"/>
                <a:cs typeface="Arial Narrow"/>
              </a:rPr>
              <a:t> </a:t>
            </a:r>
            <a:r>
              <a:rPr sz="700" spc="30" dirty="0">
                <a:latin typeface="Arial Narrow"/>
                <a:cs typeface="Arial Narrow"/>
              </a:rPr>
              <a:t>paid</a:t>
            </a:r>
            <a:r>
              <a:rPr sz="700" spc="-20" dirty="0">
                <a:latin typeface="Arial Narrow"/>
                <a:cs typeface="Arial Narrow"/>
              </a:rPr>
              <a:t> </a:t>
            </a:r>
            <a:r>
              <a:rPr sz="700" spc="26" dirty="0">
                <a:latin typeface="Arial Narrow"/>
                <a:cs typeface="Arial Narrow"/>
              </a:rPr>
              <a:t>by</a:t>
            </a:r>
            <a:r>
              <a:rPr sz="700" spc="-3"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33" dirty="0">
                <a:latin typeface="Arial Narrow"/>
                <a:cs typeface="Arial Narrow"/>
              </a:rPr>
              <a:t>plan</a:t>
            </a:r>
            <a:r>
              <a:rPr sz="700" spc="-13" dirty="0">
                <a:latin typeface="Arial Narrow"/>
                <a:cs typeface="Arial Narrow"/>
              </a:rPr>
              <a:t> </a:t>
            </a:r>
            <a:r>
              <a:rPr sz="700" spc="26" dirty="0">
                <a:latin typeface="Arial Narrow"/>
                <a:cs typeface="Arial Narrow"/>
              </a:rPr>
              <a:t>for</a:t>
            </a:r>
            <a:r>
              <a:rPr sz="700" spc="-17" dirty="0">
                <a:latin typeface="Arial Narrow"/>
                <a:cs typeface="Arial Narrow"/>
              </a:rPr>
              <a:t> </a:t>
            </a:r>
            <a:r>
              <a:rPr sz="700" spc="17" dirty="0">
                <a:latin typeface="Arial Narrow"/>
                <a:cs typeface="Arial Narrow"/>
              </a:rPr>
              <a:t>a</a:t>
            </a:r>
            <a:r>
              <a:rPr sz="700" spc="-13" dirty="0">
                <a:latin typeface="Arial Narrow"/>
                <a:cs typeface="Arial Narrow"/>
              </a:rPr>
              <a:t> </a:t>
            </a:r>
            <a:r>
              <a:rPr sz="700" spc="17" dirty="0">
                <a:latin typeface="Arial Narrow"/>
                <a:cs typeface="Arial Narrow"/>
              </a:rPr>
              <a:t>given</a:t>
            </a:r>
            <a:r>
              <a:rPr sz="700" spc="-13" dirty="0">
                <a:latin typeface="Arial Narrow"/>
                <a:cs typeface="Arial Narrow"/>
              </a:rPr>
              <a:t> </a:t>
            </a:r>
            <a:r>
              <a:rPr sz="700" spc="30" dirty="0">
                <a:latin typeface="Arial Narrow"/>
                <a:cs typeface="Arial Narrow"/>
              </a:rPr>
              <a:t>population,</a:t>
            </a:r>
            <a:r>
              <a:rPr sz="700" spc="-13" dirty="0">
                <a:latin typeface="Arial Narrow"/>
                <a:cs typeface="Arial Narrow"/>
              </a:rPr>
              <a:t> </a:t>
            </a:r>
            <a:r>
              <a:rPr sz="700" spc="23" dirty="0">
                <a:latin typeface="Arial Narrow"/>
                <a:cs typeface="Arial Narrow"/>
              </a:rPr>
              <a:t>based</a:t>
            </a:r>
            <a:r>
              <a:rPr sz="700" spc="-20" dirty="0">
                <a:latin typeface="Arial Narrow"/>
                <a:cs typeface="Arial Narrow"/>
              </a:rPr>
              <a:t> </a:t>
            </a:r>
            <a:r>
              <a:rPr sz="700" spc="40" dirty="0">
                <a:latin typeface="Arial Narrow"/>
                <a:cs typeface="Arial Narrow"/>
              </a:rPr>
              <a:t>on</a:t>
            </a:r>
            <a:r>
              <a:rPr sz="700" spc="-13" dirty="0">
                <a:latin typeface="Arial Narrow"/>
                <a:cs typeface="Arial Narrow"/>
              </a:rPr>
              <a:t> </a:t>
            </a:r>
            <a:r>
              <a:rPr sz="700" spc="26" dirty="0">
                <a:latin typeface="Arial Narrow"/>
                <a:cs typeface="Arial Narrow"/>
              </a:rPr>
              <a:t>applying</a:t>
            </a:r>
            <a:r>
              <a:rPr sz="700" spc="-20"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23" dirty="0">
                <a:latin typeface="Arial Narrow"/>
                <a:cs typeface="Arial Narrow"/>
              </a:rPr>
              <a:t>scheduled</a:t>
            </a:r>
            <a:r>
              <a:rPr sz="700" spc="-7" dirty="0">
                <a:latin typeface="Arial Narrow"/>
                <a:cs typeface="Arial Narrow"/>
              </a:rPr>
              <a:t> </a:t>
            </a:r>
            <a:r>
              <a:rPr sz="700" spc="23" dirty="0">
                <a:latin typeface="Arial Narrow"/>
                <a:cs typeface="Arial Narrow"/>
              </a:rPr>
              <a:t>benefits</a:t>
            </a:r>
            <a:r>
              <a:rPr sz="700" spc="-17" dirty="0">
                <a:latin typeface="Arial Narrow"/>
                <a:cs typeface="Arial Narrow"/>
              </a:rPr>
              <a:t> </a:t>
            </a:r>
            <a:r>
              <a:rPr sz="700" spc="20" dirty="0">
                <a:latin typeface="Arial Narrow"/>
                <a:cs typeface="Arial Narrow"/>
              </a:rPr>
              <a:t>against</a:t>
            </a:r>
            <a:r>
              <a:rPr sz="700" spc="-13"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23" dirty="0">
                <a:latin typeface="Arial Narrow"/>
                <a:cs typeface="Arial Narrow"/>
              </a:rPr>
              <a:t>claims</a:t>
            </a:r>
            <a:r>
              <a:rPr sz="700" spc="-17" dirty="0">
                <a:latin typeface="Arial Narrow"/>
                <a:cs typeface="Arial Narrow"/>
              </a:rPr>
              <a:t> </a:t>
            </a:r>
            <a:r>
              <a:rPr sz="700" spc="17" dirty="0">
                <a:latin typeface="Arial Narrow"/>
                <a:cs typeface="Arial Narrow"/>
              </a:rPr>
              <a:t>experience</a:t>
            </a:r>
            <a:r>
              <a:rPr sz="700" spc="-17"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17" dirty="0">
                <a:latin typeface="Arial Narrow"/>
                <a:cs typeface="Arial Narrow"/>
              </a:rPr>
              <a:t>a</a:t>
            </a:r>
            <a:r>
              <a:rPr sz="700" spc="-13" dirty="0">
                <a:latin typeface="Arial Narrow"/>
                <a:cs typeface="Arial Narrow"/>
              </a:rPr>
              <a:t> </a:t>
            </a:r>
            <a:r>
              <a:rPr sz="700" spc="17" dirty="0">
                <a:latin typeface="Arial Narrow"/>
                <a:cs typeface="Arial Narrow"/>
              </a:rPr>
              <a:t>large</a:t>
            </a:r>
            <a:r>
              <a:rPr sz="700" spc="-17" dirty="0">
                <a:latin typeface="Arial Narrow"/>
                <a:cs typeface="Arial Narrow"/>
              </a:rPr>
              <a:t> </a:t>
            </a:r>
            <a:r>
              <a:rPr sz="700" spc="30" dirty="0">
                <a:latin typeface="Arial Narrow"/>
                <a:cs typeface="Arial Narrow"/>
              </a:rPr>
              <a:t>national  population.</a:t>
            </a:r>
            <a:r>
              <a:rPr sz="700" spc="-13" dirty="0">
                <a:latin typeface="Arial Narrow"/>
                <a:cs typeface="Arial Narrow"/>
              </a:rPr>
              <a:t> </a:t>
            </a:r>
            <a:r>
              <a:rPr sz="700" spc="20" dirty="0">
                <a:latin typeface="Arial Narrow"/>
                <a:cs typeface="Arial Narrow"/>
              </a:rPr>
              <a:t>Actuarial</a:t>
            </a:r>
            <a:r>
              <a:rPr sz="700" spc="-13" dirty="0">
                <a:latin typeface="Arial Narrow"/>
                <a:cs typeface="Arial Narrow"/>
              </a:rPr>
              <a:t> </a:t>
            </a:r>
            <a:r>
              <a:rPr sz="700" spc="17" dirty="0">
                <a:latin typeface="Arial Narrow"/>
                <a:cs typeface="Arial Narrow"/>
              </a:rPr>
              <a:t>values</a:t>
            </a:r>
            <a:r>
              <a:rPr sz="700" spc="-17" dirty="0">
                <a:latin typeface="Arial Narrow"/>
                <a:cs typeface="Arial Narrow"/>
              </a:rPr>
              <a:t> </a:t>
            </a:r>
            <a:r>
              <a:rPr sz="700" spc="17" dirty="0">
                <a:latin typeface="Arial Narrow"/>
                <a:cs typeface="Arial Narrow"/>
              </a:rPr>
              <a:t>are</a:t>
            </a:r>
            <a:r>
              <a:rPr sz="700" spc="-17" dirty="0">
                <a:latin typeface="Arial Narrow"/>
                <a:cs typeface="Arial Narrow"/>
              </a:rPr>
              <a:t> </a:t>
            </a:r>
            <a:r>
              <a:rPr sz="700" spc="26" dirty="0">
                <a:latin typeface="Arial Narrow"/>
                <a:cs typeface="Arial Narrow"/>
              </a:rPr>
              <a:t>calculated</a:t>
            </a:r>
            <a:r>
              <a:rPr sz="700" spc="-20" dirty="0">
                <a:latin typeface="Arial Narrow"/>
                <a:cs typeface="Arial Narrow"/>
              </a:rPr>
              <a:t> </a:t>
            </a:r>
            <a:r>
              <a:rPr sz="700" spc="20" dirty="0">
                <a:latin typeface="Arial Narrow"/>
                <a:cs typeface="Arial Narrow"/>
              </a:rPr>
              <a:t>using</a:t>
            </a:r>
            <a:r>
              <a:rPr sz="700" spc="-20" dirty="0">
                <a:latin typeface="Arial Narrow"/>
                <a:cs typeface="Arial Narrow"/>
              </a:rPr>
              <a:t> </a:t>
            </a:r>
            <a:r>
              <a:rPr sz="700" spc="30" dirty="0">
                <a:latin typeface="Arial Narrow"/>
                <a:cs typeface="Arial Narrow"/>
              </a:rPr>
              <a:t>the</a:t>
            </a:r>
            <a:r>
              <a:rPr sz="700" spc="-17" dirty="0">
                <a:latin typeface="Arial Narrow"/>
                <a:cs typeface="Arial Narrow"/>
              </a:rPr>
              <a:t> </a:t>
            </a:r>
            <a:r>
              <a:rPr sz="700" spc="10" dirty="0">
                <a:latin typeface="Arial Narrow"/>
                <a:cs typeface="Arial Narrow"/>
              </a:rPr>
              <a:t>2021</a:t>
            </a:r>
            <a:r>
              <a:rPr sz="700" spc="-17" dirty="0">
                <a:latin typeface="Arial Narrow"/>
                <a:cs typeface="Arial Narrow"/>
              </a:rPr>
              <a:t> </a:t>
            </a:r>
            <a:r>
              <a:rPr sz="700" spc="-13" dirty="0">
                <a:latin typeface="Arial Narrow"/>
                <a:cs typeface="Arial Narrow"/>
              </a:rPr>
              <a:t>ACA</a:t>
            </a:r>
            <a:r>
              <a:rPr sz="700" spc="-17" dirty="0">
                <a:latin typeface="Arial Narrow"/>
                <a:cs typeface="Arial Narrow"/>
              </a:rPr>
              <a:t> </a:t>
            </a:r>
            <a:r>
              <a:rPr sz="700" spc="-23" dirty="0">
                <a:latin typeface="Arial Narrow"/>
                <a:cs typeface="Arial Narrow"/>
              </a:rPr>
              <a:t>AV</a:t>
            </a:r>
            <a:r>
              <a:rPr sz="700" spc="-13" dirty="0">
                <a:latin typeface="Arial Narrow"/>
                <a:cs typeface="Arial Narrow"/>
              </a:rPr>
              <a:t> </a:t>
            </a:r>
            <a:r>
              <a:rPr sz="700" spc="26" dirty="0">
                <a:latin typeface="Arial Narrow"/>
                <a:cs typeface="Arial Narrow"/>
              </a:rPr>
              <a:t>calculator</a:t>
            </a:r>
            <a:r>
              <a:rPr sz="700" spc="-23" dirty="0">
                <a:latin typeface="Arial Narrow"/>
                <a:cs typeface="Arial Narrow"/>
              </a:rPr>
              <a:t> </a:t>
            </a:r>
            <a:r>
              <a:rPr sz="700" spc="36" dirty="0">
                <a:latin typeface="Arial Narrow"/>
                <a:cs typeface="Arial Narrow"/>
              </a:rPr>
              <a:t>from</a:t>
            </a:r>
            <a:r>
              <a:rPr sz="700" spc="-20" dirty="0">
                <a:latin typeface="Arial Narrow"/>
                <a:cs typeface="Arial Narrow"/>
              </a:rPr>
              <a:t> </a:t>
            </a:r>
            <a:r>
              <a:rPr sz="700" spc="-7" dirty="0">
                <a:latin typeface="Arial Narrow"/>
                <a:cs typeface="Arial Narrow"/>
              </a:rPr>
              <a:t>CMS.</a:t>
            </a:r>
            <a:r>
              <a:rPr sz="700" spc="96" dirty="0">
                <a:latin typeface="Arial Narrow"/>
                <a:cs typeface="Arial Narrow"/>
              </a:rPr>
              <a:t> </a:t>
            </a:r>
            <a:r>
              <a:rPr sz="700" spc="20" dirty="0">
                <a:latin typeface="Arial Narrow"/>
                <a:cs typeface="Arial Narrow"/>
              </a:rPr>
              <a:t>Actuarial</a:t>
            </a:r>
            <a:r>
              <a:rPr sz="700" spc="-13" dirty="0">
                <a:latin typeface="Arial Narrow"/>
                <a:cs typeface="Arial Narrow"/>
              </a:rPr>
              <a:t> </a:t>
            </a:r>
            <a:r>
              <a:rPr sz="700" spc="13" dirty="0">
                <a:latin typeface="Arial Narrow"/>
                <a:cs typeface="Arial Narrow"/>
              </a:rPr>
              <a:t>values</a:t>
            </a:r>
            <a:r>
              <a:rPr sz="700" spc="-17" dirty="0">
                <a:latin typeface="Arial Narrow"/>
                <a:cs typeface="Arial Narrow"/>
              </a:rPr>
              <a:t> </a:t>
            </a:r>
            <a:r>
              <a:rPr sz="700" spc="30" dirty="0">
                <a:latin typeface="Arial Narrow"/>
                <a:cs typeface="Arial Narrow"/>
              </a:rPr>
              <a:t>will</a:t>
            </a:r>
            <a:r>
              <a:rPr sz="700" spc="-13" dirty="0">
                <a:latin typeface="Arial Narrow"/>
                <a:cs typeface="Arial Narrow"/>
              </a:rPr>
              <a:t> </a:t>
            </a:r>
            <a:r>
              <a:rPr sz="700" spc="13" dirty="0">
                <a:latin typeface="Arial Narrow"/>
                <a:cs typeface="Arial Narrow"/>
              </a:rPr>
              <a:t>increase</a:t>
            </a:r>
            <a:r>
              <a:rPr sz="700" spc="-17" dirty="0">
                <a:latin typeface="Arial Narrow"/>
                <a:cs typeface="Arial Narrow"/>
              </a:rPr>
              <a:t> </a:t>
            </a:r>
            <a:r>
              <a:rPr sz="700" spc="20" dirty="0">
                <a:latin typeface="Arial Narrow"/>
                <a:cs typeface="Arial Narrow"/>
              </a:rPr>
              <a:t>significantly</a:t>
            </a:r>
            <a:r>
              <a:rPr sz="700" spc="-17" dirty="0">
                <a:latin typeface="Arial Narrow"/>
                <a:cs typeface="Arial Narrow"/>
              </a:rPr>
              <a:t> </a:t>
            </a:r>
            <a:r>
              <a:rPr sz="700" spc="36" dirty="0">
                <a:latin typeface="Arial Narrow"/>
                <a:cs typeface="Arial Narrow"/>
              </a:rPr>
              <a:t>with</a:t>
            </a:r>
            <a:r>
              <a:rPr sz="700" spc="-20" dirty="0">
                <a:latin typeface="Arial Narrow"/>
                <a:cs typeface="Arial Narrow"/>
              </a:rPr>
              <a:t> </a:t>
            </a:r>
            <a:r>
              <a:rPr sz="700" spc="17" dirty="0">
                <a:latin typeface="Arial Narrow"/>
                <a:cs typeface="Arial Narrow"/>
              </a:rPr>
              <a:t>even</a:t>
            </a:r>
            <a:r>
              <a:rPr sz="700" spc="-13" dirty="0">
                <a:latin typeface="Arial Narrow"/>
                <a:cs typeface="Arial Narrow"/>
              </a:rPr>
              <a:t> </a:t>
            </a:r>
            <a:r>
              <a:rPr sz="700" spc="33" dirty="0">
                <a:latin typeface="Arial Narrow"/>
                <a:cs typeface="Arial Narrow"/>
              </a:rPr>
              <a:t>modest</a:t>
            </a:r>
            <a:r>
              <a:rPr sz="700" spc="-13" dirty="0">
                <a:latin typeface="Arial Narrow"/>
                <a:cs typeface="Arial Narrow"/>
              </a:rPr>
              <a:t> </a:t>
            </a:r>
            <a:r>
              <a:rPr sz="700" spc="33" dirty="0">
                <a:latin typeface="Arial Narrow"/>
                <a:cs typeface="Arial Narrow"/>
              </a:rPr>
              <a:t>amounts</a:t>
            </a:r>
            <a:r>
              <a:rPr sz="700" spc="-17" dirty="0">
                <a:latin typeface="Arial Narrow"/>
                <a:cs typeface="Arial Narrow"/>
              </a:rPr>
              <a:t> </a:t>
            </a:r>
            <a:r>
              <a:rPr sz="700" spc="30" dirty="0">
                <a:latin typeface="Arial Narrow"/>
                <a:cs typeface="Arial Narrow"/>
              </a:rPr>
              <a:t>of</a:t>
            </a:r>
            <a:r>
              <a:rPr sz="700" spc="-20" dirty="0">
                <a:latin typeface="Arial Narrow"/>
                <a:cs typeface="Arial Narrow"/>
              </a:rPr>
              <a:t> </a:t>
            </a:r>
            <a:r>
              <a:rPr sz="700" spc="30" dirty="0">
                <a:latin typeface="Arial Narrow"/>
                <a:cs typeface="Arial Narrow"/>
              </a:rPr>
              <a:t>employer</a:t>
            </a:r>
            <a:r>
              <a:rPr sz="700" spc="-17" dirty="0">
                <a:latin typeface="Arial Narrow"/>
                <a:cs typeface="Arial Narrow"/>
              </a:rPr>
              <a:t> </a:t>
            </a:r>
            <a:r>
              <a:rPr sz="700" spc="30" dirty="0">
                <a:latin typeface="Arial Narrow"/>
                <a:cs typeface="Arial Narrow"/>
              </a:rPr>
              <a:t>contributions</a:t>
            </a:r>
            <a:r>
              <a:rPr sz="700" spc="-17" dirty="0">
                <a:latin typeface="Arial Narrow"/>
                <a:cs typeface="Arial Narrow"/>
              </a:rPr>
              <a:t> </a:t>
            </a:r>
            <a:r>
              <a:rPr sz="700" spc="43" dirty="0">
                <a:latin typeface="Arial Narrow"/>
                <a:cs typeface="Arial Narrow"/>
              </a:rPr>
              <a:t>to</a:t>
            </a:r>
            <a:r>
              <a:rPr sz="700" spc="-13" dirty="0">
                <a:latin typeface="Arial Narrow"/>
                <a:cs typeface="Arial Narrow"/>
              </a:rPr>
              <a:t> </a:t>
            </a:r>
            <a:r>
              <a:rPr sz="700" spc="-7" dirty="0">
                <a:latin typeface="Arial Narrow"/>
                <a:cs typeface="Arial Narrow"/>
              </a:rPr>
              <a:t>HSAs,</a:t>
            </a:r>
            <a:r>
              <a:rPr sz="700" spc="-13" dirty="0">
                <a:latin typeface="Arial Narrow"/>
                <a:cs typeface="Arial Narrow"/>
              </a:rPr>
              <a:t> </a:t>
            </a:r>
            <a:r>
              <a:rPr sz="700" spc="-7" dirty="0">
                <a:latin typeface="Arial Narrow"/>
                <a:cs typeface="Arial Narrow"/>
              </a:rPr>
              <a:t>HRAs,</a:t>
            </a:r>
            <a:r>
              <a:rPr sz="700" spc="-13" dirty="0">
                <a:latin typeface="Arial Narrow"/>
                <a:cs typeface="Arial Narrow"/>
              </a:rPr>
              <a:t> </a:t>
            </a:r>
            <a:r>
              <a:rPr sz="700" spc="30" dirty="0">
                <a:latin typeface="Arial Narrow"/>
                <a:cs typeface="Arial Narrow"/>
              </a:rPr>
              <a:t>or</a:t>
            </a:r>
            <a:r>
              <a:rPr sz="700" spc="-17" dirty="0">
                <a:latin typeface="Arial Narrow"/>
                <a:cs typeface="Arial Narrow"/>
              </a:rPr>
              <a:t> </a:t>
            </a:r>
            <a:r>
              <a:rPr sz="700" spc="-13" dirty="0">
                <a:latin typeface="Arial Narrow"/>
                <a:cs typeface="Arial Narrow"/>
              </a:rPr>
              <a:t>VEBAs.  </a:t>
            </a:r>
            <a:r>
              <a:rPr sz="700" spc="3" dirty="0">
                <a:latin typeface="Arial Narrow"/>
                <a:cs typeface="Arial Narrow"/>
              </a:rPr>
              <a:t>See</a:t>
            </a:r>
            <a:r>
              <a:rPr sz="700" spc="-20" dirty="0">
                <a:latin typeface="Arial Narrow"/>
                <a:cs typeface="Arial Narrow"/>
              </a:rPr>
              <a:t> </a:t>
            </a:r>
            <a:r>
              <a:rPr sz="700" spc="20" dirty="0">
                <a:latin typeface="Arial Narrow"/>
                <a:cs typeface="Arial Narrow"/>
              </a:rPr>
              <a:t>Sourcewell’s</a:t>
            </a:r>
            <a:r>
              <a:rPr sz="700" spc="-20" dirty="0">
                <a:latin typeface="Arial Narrow"/>
                <a:cs typeface="Arial Narrow"/>
              </a:rPr>
              <a:t> </a:t>
            </a:r>
            <a:r>
              <a:rPr sz="700" spc="-3" dirty="0">
                <a:latin typeface="Arial Narrow"/>
                <a:cs typeface="Arial Narrow"/>
              </a:rPr>
              <a:t>“AVs</a:t>
            </a:r>
            <a:r>
              <a:rPr sz="700" spc="-20" dirty="0">
                <a:latin typeface="Arial Narrow"/>
                <a:cs typeface="Arial Narrow"/>
              </a:rPr>
              <a:t> </a:t>
            </a:r>
            <a:r>
              <a:rPr sz="700" spc="30" dirty="0">
                <a:latin typeface="Arial Narrow"/>
                <a:cs typeface="Arial Narrow"/>
              </a:rPr>
              <a:t>at</a:t>
            </a:r>
            <a:r>
              <a:rPr sz="700" spc="-17" dirty="0">
                <a:latin typeface="Arial Narrow"/>
                <a:cs typeface="Arial Narrow"/>
              </a:rPr>
              <a:t> </a:t>
            </a:r>
            <a:r>
              <a:rPr sz="700" spc="13" dirty="0">
                <a:latin typeface="Arial Narrow"/>
                <a:cs typeface="Arial Narrow"/>
              </a:rPr>
              <a:t>Various</a:t>
            </a:r>
            <a:r>
              <a:rPr sz="700" spc="-20" dirty="0">
                <a:latin typeface="Arial Narrow"/>
                <a:cs typeface="Arial Narrow"/>
              </a:rPr>
              <a:t> </a:t>
            </a:r>
            <a:r>
              <a:rPr sz="700" spc="30" dirty="0">
                <a:latin typeface="Arial Narrow"/>
                <a:cs typeface="Arial Narrow"/>
              </a:rPr>
              <a:t>Contribution</a:t>
            </a:r>
            <a:r>
              <a:rPr sz="700" spc="-13" dirty="0">
                <a:latin typeface="Arial Narrow"/>
                <a:cs typeface="Arial Narrow"/>
              </a:rPr>
              <a:t> </a:t>
            </a:r>
            <a:r>
              <a:rPr sz="700" spc="13" dirty="0">
                <a:latin typeface="Arial Narrow"/>
                <a:cs typeface="Arial Narrow"/>
              </a:rPr>
              <a:t>Levels”</a:t>
            </a:r>
            <a:r>
              <a:rPr sz="700" spc="-17" dirty="0">
                <a:latin typeface="Arial Narrow"/>
                <a:cs typeface="Arial Narrow"/>
              </a:rPr>
              <a:t> </a:t>
            </a:r>
            <a:r>
              <a:rPr sz="700" spc="26" dirty="0">
                <a:latin typeface="Arial Narrow"/>
                <a:cs typeface="Arial Narrow"/>
              </a:rPr>
              <a:t>for</a:t>
            </a:r>
            <a:r>
              <a:rPr sz="700" spc="-20" dirty="0">
                <a:latin typeface="Arial Narrow"/>
                <a:cs typeface="Arial Narrow"/>
              </a:rPr>
              <a:t> </a:t>
            </a:r>
            <a:r>
              <a:rPr sz="700" spc="33" dirty="0">
                <a:latin typeface="Arial Narrow"/>
                <a:cs typeface="Arial Narrow"/>
              </a:rPr>
              <a:t>more</a:t>
            </a:r>
            <a:r>
              <a:rPr sz="700" spc="-23" dirty="0">
                <a:latin typeface="Arial Narrow"/>
                <a:cs typeface="Arial Narrow"/>
              </a:rPr>
              <a:t> </a:t>
            </a:r>
            <a:r>
              <a:rPr sz="700" spc="30" dirty="0">
                <a:latin typeface="Arial Narrow"/>
                <a:cs typeface="Arial Narrow"/>
              </a:rPr>
              <a:t>information.</a:t>
            </a:r>
            <a:endParaRPr sz="700" dirty="0">
              <a:latin typeface="Arial Narrow"/>
              <a:cs typeface="Arial Narrow"/>
            </a:endParaRPr>
          </a:p>
        </p:txBody>
      </p:sp>
    </p:spTree>
    <p:extLst>
      <p:ext uri="{BB962C8B-B14F-4D97-AF65-F5344CB8AC3E}">
        <p14:creationId xmlns:p14="http://schemas.microsoft.com/office/powerpoint/2010/main" val="421667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tanding in front of a crowd&#10;&#10;Description automatically generated">
            <a:extLst>
              <a:ext uri="{FF2B5EF4-FFF2-40B4-BE49-F238E27FC236}">
                <a16:creationId xmlns:a16="http://schemas.microsoft.com/office/drawing/2014/main" id="{3AD8A643-E94D-4F60-BFF3-AED8F8B9341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831" r="827" b="20557"/>
          <a:stretch/>
        </p:blipFill>
        <p:spPr>
          <a:xfrm>
            <a:off x="0" y="1255442"/>
            <a:ext cx="9144000" cy="3451711"/>
          </a:xfrm>
        </p:spPr>
      </p:pic>
      <p:sp>
        <p:nvSpPr>
          <p:cNvPr id="2" name="Title 1">
            <a:extLst>
              <a:ext uri="{FF2B5EF4-FFF2-40B4-BE49-F238E27FC236}">
                <a16:creationId xmlns:a16="http://schemas.microsoft.com/office/drawing/2014/main" id="{2602D6E9-F0DA-4501-A0B8-7E45841078BC}"/>
              </a:ext>
            </a:extLst>
          </p:cNvPr>
          <p:cNvSpPr>
            <a:spLocks noGrp="1"/>
          </p:cNvSpPr>
          <p:nvPr>
            <p:ph type="title"/>
          </p:nvPr>
        </p:nvSpPr>
        <p:spPr/>
        <p:txBody>
          <a:bodyPr/>
          <a:lstStyle/>
          <a:p>
            <a:r>
              <a:rPr lang="en-US" dirty="0"/>
              <a:t>Who is </a:t>
            </a:r>
            <a:r>
              <a:rPr lang="en-US" dirty="0" err="1"/>
              <a:t>Sourcewell</a:t>
            </a:r>
            <a:r>
              <a:rPr lang="en-US" dirty="0"/>
              <a:t>?</a:t>
            </a:r>
          </a:p>
        </p:txBody>
      </p:sp>
      <p:sp>
        <p:nvSpPr>
          <p:cNvPr id="5" name="Text Placeholder 4">
            <a:extLst>
              <a:ext uri="{FF2B5EF4-FFF2-40B4-BE49-F238E27FC236}">
                <a16:creationId xmlns:a16="http://schemas.microsoft.com/office/drawing/2014/main" id="{076EF55B-8F03-483D-AA19-B01030F54D1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4430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‘Top care, top value’ program?</a:t>
            </a:r>
          </a:p>
        </p:txBody>
      </p:sp>
      <p:sp>
        <p:nvSpPr>
          <p:cNvPr id="3" name="Slide Number Placeholder 2"/>
          <p:cNvSpPr>
            <a:spLocks noGrp="1"/>
          </p:cNvSpPr>
          <p:nvPr>
            <p:ph type="sldNum" sz="quarter" idx="4"/>
          </p:nvPr>
        </p:nvSpPr>
        <p:spPr/>
        <p:txBody>
          <a:bodyPr/>
          <a:lstStyle/>
          <a:p>
            <a:fld id="{CC07A0C6-0FC1-476D-8928-A360A0127B30}" type="slidenum">
              <a:rPr lang="en-US" smtClean="0"/>
              <a:pPr/>
              <a:t>30</a:t>
            </a:fld>
            <a:endParaRPr lang="en-US" dirty="0"/>
          </a:p>
        </p:txBody>
      </p:sp>
      <p:sp>
        <p:nvSpPr>
          <p:cNvPr id="8" name="Text Placeholder 7">
            <a:extLst>
              <a:ext uri="{FF2B5EF4-FFF2-40B4-BE49-F238E27FC236}">
                <a16:creationId xmlns:a16="http://schemas.microsoft.com/office/drawing/2014/main" id="{76E5EAA4-FF7B-41B4-8BDD-51879869C2AB}"/>
              </a:ext>
            </a:extLst>
          </p:cNvPr>
          <p:cNvSpPr>
            <a:spLocks noGrp="1"/>
          </p:cNvSpPr>
          <p:nvPr>
            <p:ph type="body" sz="quarter" idx="13"/>
          </p:nvPr>
        </p:nvSpPr>
        <p:spPr>
          <a:xfrm>
            <a:off x="457200" y="1072692"/>
            <a:ext cx="6172200" cy="3634461"/>
          </a:xfrm>
        </p:spPr>
        <p:txBody>
          <a:bodyPr/>
          <a:lstStyle/>
          <a:p>
            <a:r>
              <a:rPr lang="en-US" dirty="0">
                <a:solidFill>
                  <a:schemeClr val="accent3"/>
                </a:solidFill>
              </a:rPr>
              <a:t>You don’t have to sacrifice top care for top value</a:t>
            </a:r>
          </a:p>
          <a:p>
            <a:endParaRPr lang="en-US" sz="800" dirty="0"/>
          </a:p>
          <a:p>
            <a:r>
              <a:rPr lang="en-US" sz="1800" b="1" dirty="0"/>
              <a:t>Facing surgery or a medical procedure?</a:t>
            </a:r>
          </a:p>
          <a:p>
            <a:pPr marL="285750" indent="-285750">
              <a:buFont typeface="Wingdings" panose="05000000000000000000" pitchFamily="2" charset="2"/>
              <a:buChar char="§"/>
            </a:pPr>
            <a:r>
              <a:rPr lang="en-US" sz="1800" dirty="0"/>
              <a:t>Top Value plan helps you locate the </a:t>
            </a:r>
            <a:br>
              <a:rPr lang="en-US" sz="1800" dirty="0"/>
            </a:br>
            <a:r>
              <a:rPr lang="en-US" sz="1800" dirty="0"/>
              <a:t>best provider at the best value</a:t>
            </a:r>
          </a:p>
          <a:p>
            <a:pPr marL="285750" indent="-285750">
              <a:buFont typeface="Wingdings" panose="05000000000000000000" pitchFamily="2" charset="2"/>
              <a:buChar char="§"/>
            </a:pPr>
            <a:r>
              <a:rPr lang="en-US" sz="1800" dirty="0"/>
              <a:t>You’ll receive reimbursements for travel </a:t>
            </a:r>
            <a:br>
              <a:rPr lang="en-US" sz="1800" dirty="0"/>
            </a:br>
            <a:r>
              <a:rPr lang="en-US" sz="1800" dirty="0"/>
              <a:t>and accommodations to and from the </a:t>
            </a:r>
            <a:br>
              <a:rPr lang="en-US" sz="1800" dirty="0"/>
            </a:br>
            <a:r>
              <a:rPr lang="en-US" sz="1800" dirty="0"/>
              <a:t>Top Value provider</a:t>
            </a:r>
          </a:p>
          <a:p>
            <a:pPr marL="285750" indent="-285750">
              <a:buFont typeface="Wingdings" panose="05000000000000000000" pitchFamily="2" charset="2"/>
              <a:buChar char="§"/>
            </a:pPr>
            <a:r>
              <a:rPr lang="en-US" sz="1800" dirty="0"/>
              <a:t>We’ll waive any coinsurance plus you’ll </a:t>
            </a:r>
            <a:br>
              <a:rPr lang="en-US" sz="1800" dirty="0"/>
            </a:br>
            <a:r>
              <a:rPr lang="en-US" sz="1800" dirty="0"/>
              <a:t>receive gift cards based on your plan </a:t>
            </a:r>
            <a:br>
              <a:rPr lang="en-US" sz="1800" dirty="0"/>
            </a:br>
            <a:r>
              <a:rPr lang="en-US" sz="1800" dirty="0"/>
              <a:t>and procedure</a:t>
            </a:r>
          </a:p>
          <a:p>
            <a:r>
              <a:rPr lang="en-US" sz="1800" b="1" dirty="0"/>
              <a:t>End result: </a:t>
            </a:r>
            <a:r>
              <a:rPr lang="en-US" sz="1800" dirty="0"/>
              <a:t>you get the best care and you pay less</a:t>
            </a:r>
          </a:p>
        </p:txBody>
      </p:sp>
      <p:pic>
        <p:nvPicPr>
          <p:cNvPr id="14" name="Graphic 13" descr="Doctor">
            <a:extLst>
              <a:ext uri="{FF2B5EF4-FFF2-40B4-BE49-F238E27FC236}">
                <a16:creationId xmlns:a16="http://schemas.microsoft.com/office/drawing/2014/main" id="{215A1F38-0812-404E-A97C-B1D668E1D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1504950"/>
            <a:ext cx="2781300" cy="2781300"/>
          </a:xfrm>
          <a:prstGeom prst="rect">
            <a:avLst/>
          </a:prstGeom>
        </p:spPr>
      </p:pic>
    </p:spTree>
    <p:extLst>
      <p:ext uri="{BB962C8B-B14F-4D97-AF65-F5344CB8AC3E}">
        <p14:creationId xmlns:p14="http://schemas.microsoft.com/office/powerpoint/2010/main" val="178292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24"/>
            <a:ext cx="8153400" cy="429669"/>
          </a:xfrm>
        </p:spPr>
        <p:txBody>
          <a:bodyPr/>
          <a:lstStyle/>
          <a:p>
            <a:r>
              <a:rPr lang="en-US" dirty="0"/>
              <a:t>How do I find a top value provider?</a:t>
            </a:r>
            <a:endParaRPr lang="en-US" sz="2400" dirty="0">
              <a:solidFill>
                <a:schemeClr val="accent3"/>
              </a:solidFill>
            </a:endParaRPr>
          </a:p>
        </p:txBody>
      </p:sp>
      <p:sp>
        <p:nvSpPr>
          <p:cNvPr id="3" name="Slide Number Placeholder 2"/>
          <p:cNvSpPr>
            <a:spLocks noGrp="1"/>
          </p:cNvSpPr>
          <p:nvPr>
            <p:ph type="sldNum" sz="quarter" idx="4"/>
          </p:nvPr>
        </p:nvSpPr>
        <p:spPr/>
        <p:txBody>
          <a:bodyPr/>
          <a:lstStyle/>
          <a:p>
            <a:fld id="{CC07A0C6-0FC1-476D-8928-A360A0127B30}" type="slidenum">
              <a:rPr lang="en-US" smtClean="0"/>
              <a:pPr/>
              <a:t>31</a:t>
            </a:fld>
            <a:endParaRPr lang="en-US" dirty="0"/>
          </a:p>
        </p:txBody>
      </p:sp>
      <p:sp>
        <p:nvSpPr>
          <p:cNvPr id="4" name="Text Placeholder 3"/>
          <p:cNvSpPr>
            <a:spLocks noGrp="1"/>
          </p:cNvSpPr>
          <p:nvPr>
            <p:ph type="body" sz="quarter" idx="11"/>
          </p:nvPr>
        </p:nvSpPr>
        <p:spPr/>
        <p:txBody>
          <a:bodyPr/>
          <a:lstStyle/>
          <a:p>
            <a:endParaRPr lang="en-US"/>
          </a:p>
        </p:txBody>
      </p:sp>
      <p:sp>
        <p:nvSpPr>
          <p:cNvPr id="7" name="Rectangle 6">
            <a:extLst>
              <a:ext uri="{FF2B5EF4-FFF2-40B4-BE49-F238E27FC236}">
                <a16:creationId xmlns:a16="http://schemas.microsoft.com/office/drawing/2014/main" id="{47EE1D5A-0D64-4E72-A729-E05ECB32B1A8}"/>
              </a:ext>
            </a:extLst>
          </p:cNvPr>
          <p:cNvSpPr/>
          <p:nvPr/>
        </p:nvSpPr>
        <p:spPr>
          <a:xfrm>
            <a:off x="424650" y="1360514"/>
            <a:ext cx="4147349" cy="2554545"/>
          </a:xfrm>
          <a:prstGeom prst="rect">
            <a:avLst/>
          </a:prstGeom>
        </p:spPr>
        <p:txBody>
          <a:bodyPr wrap="square">
            <a:spAutoFit/>
          </a:bodyPr>
          <a:lstStyle/>
          <a:p>
            <a:r>
              <a:rPr lang="en-US" sz="2000" b="1" dirty="0"/>
              <a:t>Find a top-value location</a:t>
            </a:r>
          </a:p>
          <a:p>
            <a:pPr marL="342900" indent="-342900">
              <a:buFont typeface="+mj-lt"/>
              <a:buAutoNum type="arabicParenR"/>
            </a:pPr>
            <a:r>
              <a:rPr lang="en-US" sz="2000" dirty="0"/>
              <a:t>Visit healthpartners.com and log on to your account</a:t>
            </a:r>
          </a:p>
          <a:p>
            <a:pPr marL="342900" indent="-342900">
              <a:buFont typeface="+mj-lt"/>
              <a:buAutoNum type="arabicParenR"/>
            </a:pPr>
            <a:r>
              <a:rPr lang="en-US" sz="2000" dirty="0"/>
              <a:t>Go to ‘Find Care’ and search by procedure</a:t>
            </a:r>
          </a:p>
          <a:p>
            <a:pPr marL="342900" indent="-342900">
              <a:buFont typeface="+mj-lt"/>
              <a:buAutoNum type="arabicParenR"/>
            </a:pPr>
            <a:r>
              <a:rPr lang="en-US" sz="2000" dirty="0"/>
              <a:t>View the full list of Top Value providers by clicking the box that contains the       symbol</a:t>
            </a:r>
          </a:p>
        </p:txBody>
      </p:sp>
      <p:pic>
        <p:nvPicPr>
          <p:cNvPr id="8" name="Picture 7">
            <a:extLst>
              <a:ext uri="{FF2B5EF4-FFF2-40B4-BE49-F238E27FC236}">
                <a16:creationId xmlns:a16="http://schemas.microsoft.com/office/drawing/2014/main" id="{6347CB7A-4A22-479E-8341-107413E985E7}"/>
              </a:ext>
            </a:extLst>
          </p:cNvPr>
          <p:cNvPicPr>
            <a:picLocks noChangeAspect="1"/>
          </p:cNvPicPr>
          <p:nvPr/>
        </p:nvPicPr>
        <p:blipFill rotWithShape="1">
          <a:blip r:embed="rId2"/>
          <a:srcRect l="20867" t="22144"/>
          <a:stretch/>
        </p:blipFill>
        <p:spPr>
          <a:xfrm>
            <a:off x="2209350" y="3562350"/>
            <a:ext cx="288974" cy="267906"/>
          </a:xfrm>
          <a:prstGeom prst="rect">
            <a:avLst/>
          </a:prstGeom>
        </p:spPr>
      </p:pic>
      <p:pic>
        <p:nvPicPr>
          <p:cNvPr id="15" name="Graphic 14" descr="Internet">
            <a:extLst>
              <a:ext uri="{FF2B5EF4-FFF2-40B4-BE49-F238E27FC236}">
                <a16:creationId xmlns:a16="http://schemas.microsoft.com/office/drawing/2014/main" id="{96DE6E60-807C-4135-8A99-2F1D3C7455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53790" y="1247600"/>
            <a:ext cx="2671010" cy="2671010"/>
          </a:xfrm>
          <a:prstGeom prst="rect">
            <a:avLst/>
          </a:prstGeom>
        </p:spPr>
      </p:pic>
    </p:spTree>
    <p:extLst>
      <p:ext uri="{BB962C8B-B14F-4D97-AF65-F5344CB8AC3E}">
        <p14:creationId xmlns:p14="http://schemas.microsoft.com/office/powerpoint/2010/main" val="27890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3024"/>
            <a:ext cx="8153400" cy="799386"/>
          </a:xfrm>
        </p:spPr>
        <p:txBody>
          <a:bodyPr/>
          <a:lstStyle/>
          <a:p>
            <a:r>
              <a:rPr lang="en-US" dirty="0"/>
              <a:t>Top Value travel benefit</a:t>
            </a:r>
            <a:br>
              <a:rPr lang="en-US" dirty="0"/>
            </a:br>
            <a:endParaRPr lang="en-US" sz="2400" dirty="0">
              <a:solidFill>
                <a:schemeClr val="accent3"/>
              </a:solidFill>
            </a:endParaRPr>
          </a:p>
        </p:txBody>
      </p:sp>
      <p:sp>
        <p:nvSpPr>
          <p:cNvPr id="3" name="Slide Number Placeholder 2"/>
          <p:cNvSpPr>
            <a:spLocks noGrp="1"/>
          </p:cNvSpPr>
          <p:nvPr>
            <p:ph type="sldNum" sz="quarter" idx="4"/>
          </p:nvPr>
        </p:nvSpPr>
        <p:spPr/>
        <p:txBody>
          <a:bodyPr/>
          <a:lstStyle/>
          <a:p>
            <a:fld id="{CC07A0C6-0FC1-476D-8928-A360A0127B30}" type="slidenum">
              <a:rPr lang="en-US" smtClean="0"/>
              <a:pPr/>
              <a:t>32</a:t>
            </a:fld>
            <a:endParaRPr lang="en-US" dirty="0"/>
          </a:p>
        </p:txBody>
      </p:sp>
      <p:sp>
        <p:nvSpPr>
          <p:cNvPr id="4" name="Text Placeholder 3"/>
          <p:cNvSpPr>
            <a:spLocks noGrp="1"/>
          </p:cNvSpPr>
          <p:nvPr>
            <p:ph type="body" sz="quarter" idx="11"/>
          </p:nvPr>
        </p:nvSpPr>
        <p:spPr/>
        <p:txBody>
          <a:bodyPr/>
          <a:lstStyle/>
          <a:p>
            <a:endParaRPr lang="en-US"/>
          </a:p>
        </p:txBody>
      </p:sp>
      <p:sp>
        <p:nvSpPr>
          <p:cNvPr id="9" name="Rectangle 8">
            <a:extLst>
              <a:ext uri="{FF2B5EF4-FFF2-40B4-BE49-F238E27FC236}">
                <a16:creationId xmlns:a16="http://schemas.microsoft.com/office/drawing/2014/main" id="{5F5B048F-EDFF-4DDA-8D63-DEA3B65940A5}"/>
              </a:ext>
            </a:extLst>
          </p:cNvPr>
          <p:cNvSpPr/>
          <p:nvPr/>
        </p:nvSpPr>
        <p:spPr>
          <a:xfrm>
            <a:off x="388555" y="1212830"/>
            <a:ext cx="8222045" cy="3416320"/>
          </a:xfrm>
          <a:prstGeom prst="rect">
            <a:avLst/>
          </a:prstGeom>
        </p:spPr>
        <p:txBody>
          <a:bodyPr wrap="square" numCol="2" spcCol="457200">
            <a:spAutoFit/>
          </a:bodyPr>
          <a:lstStyle/>
          <a:p>
            <a:r>
              <a:rPr lang="en-US" b="1" dirty="0"/>
              <a:t>Purpose</a:t>
            </a:r>
          </a:p>
          <a:p>
            <a:r>
              <a:rPr lang="en-US" dirty="0"/>
              <a:t>Offer affordable access to Top Value providers not available</a:t>
            </a:r>
          </a:p>
          <a:p>
            <a:endParaRPr lang="en-US" b="1" dirty="0"/>
          </a:p>
          <a:p>
            <a:r>
              <a:rPr lang="en-US" b="1" dirty="0"/>
              <a:t>Total benefit limit</a:t>
            </a:r>
          </a:p>
          <a:p>
            <a:r>
              <a:rPr lang="en-US" dirty="0"/>
              <a:t>1,500 per surgery at Top Value provider</a:t>
            </a:r>
          </a:p>
          <a:p>
            <a:endParaRPr lang="en-US" b="1" dirty="0"/>
          </a:p>
          <a:p>
            <a:r>
              <a:rPr lang="en-US" b="1" dirty="0"/>
              <a:t>Minimum distance for reimbursement</a:t>
            </a:r>
          </a:p>
          <a:p>
            <a:r>
              <a:rPr lang="en-US" dirty="0"/>
              <a:t>Top Value provider must be at least </a:t>
            </a:r>
          </a:p>
          <a:p>
            <a:r>
              <a:rPr lang="en-US" dirty="0"/>
              <a:t>50 miles from home</a:t>
            </a:r>
          </a:p>
          <a:p>
            <a:endParaRPr lang="en-US" b="1" dirty="0"/>
          </a:p>
          <a:p>
            <a:endParaRPr lang="en-US" b="1" dirty="0"/>
          </a:p>
          <a:p>
            <a:r>
              <a:rPr lang="en-US" b="1" dirty="0"/>
              <a:t>Max. lodging reimbursement</a:t>
            </a:r>
          </a:p>
          <a:p>
            <a:r>
              <a:rPr lang="en-US" dirty="0"/>
              <a:t>$150 per day of lodging as required for prep and surgery at Top Value provider</a:t>
            </a:r>
          </a:p>
          <a:p>
            <a:endParaRPr lang="en-US" b="1" dirty="0"/>
          </a:p>
          <a:p>
            <a:r>
              <a:rPr lang="en-US" b="1" dirty="0"/>
              <a:t>Transportation type</a:t>
            </a:r>
          </a:p>
          <a:p>
            <a:r>
              <a:rPr lang="en-US" dirty="0"/>
              <a:t>Economy/coach fare for train, airplane, or bus; car reimbursement is per mile</a:t>
            </a:r>
          </a:p>
        </p:txBody>
      </p:sp>
      <p:pic>
        <p:nvPicPr>
          <p:cNvPr id="10" name="Graphic 9" descr="Car">
            <a:extLst>
              <a:ext uri="{FF2B5EF4-FFF2-40B4-BE49-F238E27FC236}">
                <a16:creationId xmlns:a16="http://schemas.microsoft.com/office/drawing/2014/main" id="{FA917EF2-E05E-449B-AE55-D359BD3A4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59309" y="3520030"/>
            <a:ext cx="1504180" cy="1504180"/>
          </a:xfrm>
          <a:prstGeom prst="rect">
            <a:avLst/>
          </a:prstGeom>
        </p:spPr>
      </p:pic>
      <p:pic>
        <p:nvPicPr>
          <p:cNvPr id="12" name="Graphic 11" descr="Airplane">
            <a:extLst>
              <a:ext uri="{FF2B5EF4-FFF2-40B4-BE49-F238E27FC236}">
                <a16:creationId xmlns:a16="http://schemas.microsoft.com/office/drawing/2014/main" id="{E8305671-7DB6-45CE-A7A5-70A828B75B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3297453"/>
            <a:ext cx="1409700" cy="1409700"/>
          </a:xfrm>
          <a:prstGeom prst="rect">
            <a:avLst/>
          </a:prstGeom>
        </p:spPr>
      </p:pic>
    </p:spTree>
    <p:extLst>
      <p:ext uri="{BB962C8B-B14F-4D97-AF65-F5344CB8AC3E}">
        <p14:creationId xmlns:p14="http://schemas.microsoft.com/office/powerpoint/2010/main" val="375694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550"/>
            <a:ext cx="8153400" cy="432041"/>
          </a:xfrm>
        </p:spPr>
        <p:txBody>
          <a:bodyPr/>
          <a:lstStyle/>
          <a:p>
            <a:r>
              <a:rPr lang="en-US" dirty="0"/>
              <a:t>What are the rewards?</a:t>
            </a:r>
          </a:p>
        </p:txBody>
      </p:sp>
      <p:sp>
        <p:nvSpPr>
          <p:cNvPr id="4" name="Text Placeholder 3"/>
          <p:cNvSpPr>
            <a:spLocks noGrp="1"/>
          </p:cNvSpPr>
          <p:nvPr>
            <p:ph type="body" sz="quarter" idx="11"/>
          </p:nvPr>
        </p:nvSpPr>
        <p:spPr>
          <a:xfrm>
            <a:off x="3124200" y="4448002"/>
            <a:ext cx="5410199" cy="456185"/>
          </a:xfrm>
        </p:spPr>
        <p:txBody>
          <a:bodyPr>
            <a:noAutofit/>
          </a:bodyPr>
          <a:lstStyle/>
          <a:p>
            <a:pPr>
              <a:lnSpc>
                <a:spcPts val="500"/>
              </a:lnSpc>
            </a:pPr>
            <a:r>
              <a:rPr lang="en-US" sz="600" dirty="0"/>
              <a:t>*Reward is payable during the first quarter of the calendar year following the year in which the procedure occurs, and is taxable to the member in the year of receipt. This reward does not disqualify a member from contributing to a Health Savings Account. The reward is based on our annual review of data provided from HealthPartners’ informatics team showing the average total savings when these procedures are performed at Top Value providers. The Top Value provider list is updated annually based on both quality and cost data.</a:t>
            </a:r>
          </a:p>
          <a:p>
            <a:pPr>
              <a:lnSpc>
                <a:spcPts val="500"/>
              </a:lnSpc>
            </a:pPr>
            <a:r>
              <a:rPr lang="en-US" sz="600" dirty="0"/>
              <a:t> </a:t>
            </a:r>
          </a:p>
          <a:p>
            <a:pPr>
              <a:lnSpc>
                <a:spcPts val="500"/>
              </a:lnSpc>
            </a:pPr>
            <a:r>
              <a:rPr lang="en-US" sz="600" dirty="0"/>
              <a:t>Top Value benefits apply only to Smart Plans with Open Access or Perform networks; not available with other network plans.</a:t>
            </a:r>
            <a:endParaRPr lang="en-US" sz="600" dirty="0">
              <a:cs typeface="Times New Roman" panose="02020603050405020304" pitchFamily="18" charset="0"/>
            </a:endParaRPr>
          </a:p>
        </p:txBody>
      </p:sp>
      <p:sp>
        <p:nvSpPr>
          <p:cNvPr id="8" name="Rectangle 7">
            <a:extLst>
              <a:ext uri="{FF2B5EF4-FFF2-40B4-BE49-F238E27FC236}">
                <a16:creationId xmlns:a16="http://schemas.microsoft.com/office/drawing/2014/main" id="{CF15C169-55AB-47EE-ADE9-524095D682F0}"/>
              </a:ext>
            </a:extLst>
          </p:cNvPr>
          <p:cNvSpPr/>
          <p:nvPr/>
        </p:nvSpPr>
        <p:spPr>
          <a:xfrm>
            <a:off x="381001" y="1182076"/>
            <a:ext cx="2133600" cy="2092881"/>
          </a:xfrm>
          <a:prstGeom prst="rect">
            <a:avLst/>
          </a:prstGeom>
        </p:spPr>
        <p:txBody>
          <a:bodyPr wrap="square" numCol="1" spcCol="457200">
            <a:spAutoFit/>
          </a:bodyPr>
          <a:lstStyle/>
          <a:p>
            <a:r>
              <a:rPr lang="en-US" b="1" dirty="0"/>
              <a:t>Coinsurance Waived</a:t>
            </a:r>
          </a:p>
          <a:p>
            <a:r>
              <a:rPr lang="en-US" sz="1400" dirty="0"/>
              <a:t>Even if your Smart Plan normally requires you pay coinsurance after satisfying your deductible, we waive all coinsurance on eligible expenses at </a:t>
            </a:r>
            <a:br>
              <a:rPr lang="en-US" sz="1400" dirty="0"/>
            </a:br>
            <a:r>
              <a:rPr lang="en-US" sz="1400" dirty="0"/>
              <a:t>Top Value providers on all of our Smart Plans.</a:t>
            </a:r>
          </a:p>
        </p:txBody>
      </p:sp>
      <p:graphicFrame>
        <p:nvGraphicFramePr>
          <p:cNvPr id="9" name="Table 8">
            <a:extLst>
              <a:ext uri="{FF2B5EF4-FFF2-40B4-BE49-F238E27FC236}">
                <a16:creationId xmlns:a16="http://schemas.microsoft.com/office/drawing/2014/main" id="{30506CE7-631E-42FF-ACFD-AE6A3A703CBD}"/>
              </a:ext>
            </a:extLst>
          </p:cNvPr>
          <p:cNvGraphicFramePr>
            <a:graphicFrameLocks noGrp="1"/>
          </p:cNvGraphicFramePr>
          <p:nvPr>
            <p:extLst>
              <p:ext uri="{D42A27DB-BD31-4B8C-83A1-F6EECF244321}">
                <p14:modId xmlns:p14="http://schemas.microsoft.com/office/powerpoint/2010/main" val="3263725378"/>
              </p:ext>
            </p:extLst>
          </p:nvPr>
        </p:nvGraphicFramePr>
        <p:xfrm>
          <a:off x="3200400" y="1518057"/>
          <a:ext cx="5333999" cy="2806213"/>
        </p:xfrm>
        <a:graphic>
          <a:graphicData uri="http://schemas.openxmlformats.org/drawingml/2006/table">
            <a:tbl>
              <a:tblPr firstRow="1" firstCol="1" bandRow="1">
                <a:tableStyleId>{F2DE63D5-997A-4646-A377-4702673A728D}</a:tableStyleId>
              </a:tblPr>
              <a:tblGrid>
                <a:gridCol w="2737184">
                  <a:extLst>
                    <a:ext uri="{9D8B030D-6E8A-4147-A177-3AD203B41FA5}">
                      <a16:colId xmlns:a16="http://schemas.microsoft.com/office/drawing/2014/main" val="3793145114"/>
                    </a:ext>
                  </a:extLst>
                </a:gridCol>
                <a:gridCol w="1333500">
                  <a:extLst>
                    <a:ext uri="{9D8B030D-6E8A-4147-A177-3AD203B41FA5}">
                      <a16:colId xmlns:a16="http://schemas.microsoft.com/office/drawing/2014/main" val="1492944606"/>
                    </a:ext>
                  </a:extLst>
                </a:gridCol>
                <a:gridCol w="1263315">
                  <a:extLst>
                    <a:ext uri="{9D8B030D-6E8A-4147-A177-3AD203B41FA5}">
                      <a16:colId xmlns:a16="http://schemas.microsoft.com/office/drawing/2014/main" val="2980381483"/>
                    </a:ext>
                  </a:extLst>
                </a:gridCol>
              </a:tblGrid>
              <a:tr h="520293">
                <a:tc>
                  <a:txBody>
                    <a:bodyPr/>
                    <a:lstStyle/>
                    <a:p>
                      <a:pPr marL="0" marR="0">
                        <a:lnSpc>
                          <a:spcPts val="1000"/>
                        </a:lnSpc>
                        <a:spcBef>
                          <a:spcPts val="0"/>
                        </a:spcBef>
                        <a:spcAft>
                          <a:spcPts val="0"/>
                        </a:spcAft>
                      </a:pPr>
                      <a:r>
                        <a:rPr lang="en-US" sz="1000" dirty="0">
                          <a:effectLst/>
                        </a:rPr>
                        <a:t>Top Value Providers </a:t>
                      </a:r>
                    </a:p>
                    <a:p>
                      <a:pPr marL="0" marR="0">
                        <a:lnSpc>
                          <a:spcPts val="1000"/>
                        </a:lnSpc>
                        <a:spcBef>
                          <a:spcPts val="0"/>
                        </a:spcBef>
                        <a:spcAft>
                          <a:spcPts val="0"/>
                        </a:spcAft>
                      </a:pPr>
                      <a:r>
                        <a:rPr lang="en-US" sz="1000" b="0" dirty="0">
                          <a:effectLst/>
                        </a:rPr>
                        <a:t>Procedure Eligible for Top Value Incentive even if member has met their out-of-pocket maximum*</a:t>
                      </a:r>
                      <a:endParaRPr lang="en-US"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ts val="1000"/>
                        </a:lnSpc>
                        <a:spcBef>
                          <a:spcPts val="0"/>
                        </a:spcBef>
                        <a:spcAft>
                          <a:spcPts val="0"/>
                        </a:spcAft>
                      </a:pPr>
                      <a:r>
                        <a:rPr lang="en-US" sz="1000" dirty="0">
                          <a:effectLst/>
                        </a:rPr>
                        <a:t>Gift Card Amount</a:t>
                      </a:r>
                    </a:p>
                    <a:p>
                      <a:pPr marL="0" marR="0" algn="ctr">
                        <a:lnSpc>
                          <a:spcPts val="1000"/>
                        </a:lnSpc>
                        <a:spcBef>
                          <a:spcPts val="0"/>
                        </a:spcBef>
                        <a:spcAft>
                          <a:spcPts val="0"/>
                        </a:spcAft>
                      </a:pPr>
                      <a:r>
                        <a:rPr lang="en-US" sz="1000" b="0" dirty="0">
                          <a:effectLst/>
                        </a:rPr>
                        <a:t>Smart Plans 1, 3, 5, 7</a:t>
                      </a:r>
                    </a:p>
                    <a:p>
                      <a:pPr marL="0" marR="0" algn="ctr">
                        <a:lnSpc>
                          <a:spcPts val="1000"/>
                        </a:lnSpc>
                        <a:spcBef>
                          <a:spcPts val="0"/>
                        </a:spcBef>
                        <a:spcAft>
                          <a:spcPts val="0"/>
                        </a:spcAft>
                      </a:pPr>
                      <a:r>
                        <a:rPr lang="en-US" sz="1000" b="0" dirty="0">
                          <a:effectLst/>
                        </a:rPr>
                        <a:t>100/0 Plans</a:t>
                      </a:r>
                      <a:endParaRPr lang="en-US"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ts val="1000"/>
                        </a:lnSpc>
                        <a:spcBef>
                          <a:spcPts val="0"/>
                        </a:spcBef>
                        <a:spcAft>
                          <a:spcPts val="0"/>
                        </a:spcAft>
                      </a:pPr>
                      <a:r>
                        <a:rPr lang="en-US" sz="1000" dirty="0">
                          <a:effectLst/>
                        </a:rPr>
                        <a:t>Gift Card Amount</a:t>
                      </a:r>
                    </a:p>
                    <a:p>
                      <a:pPr marL="0" marR="0" algn="ctr">
                        <a:lnSpc>
                          <a:spcPts val="1000"/>
                        </a:lnSpc>
                        <a:spcBef>
                          <a:spcPts val="0"/>
                        </a:spcBef>
                        <a:spcAft>
                          <a:spcPts val="0"/>
                        </a:spcAft>
                      </a:pPr>
                      <a:r>
                        <a:rPr lang="en-US" sz="1000" b="0" dirty="0">
                          <a:effectLst/>
                        </a:rPr>
                        <a:t>Smart Plans 2, 4, 6</a:t>
                      </a:r>
                    </a:p>
                    <a:p>
                      <a:pPr marL="0" marR="0" algn="ctr">
                        <a:lnSpc>
                          <a:spcPts val="1000"/>
                        </a:lnSpc>
                        <a:spcBef>
                          <a:spcPts val="0"/>
                        </a:spcBef>
                        <a:spcAft>
                          <a:spcPts val="0"/>
                        </a:spcAft>
                      </a:pPr>
                      <a:r>
                        <a:rPr lang="en-US" sz="1000" b="0" dirty="0">
                          <a:effectLst/>
                        </a:rPr>
                        <a:t>80/20 Plans</a:t>
                      </a:r>
                      <a:endParaRPr lang="en-US" sz="1000" b="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extLst>
                  <a:ext uri="{0D108BD9-81ED-4DB2-BD59-A6C34878D82A}">
                    <a16:rowId xmlns:a16="http://schemas.microsoft.com/office/drawing/2014/main" val="1880708617"/>
                  </a:ext>
                </a:extLst>
              </a:tr>
              <a:tr h="163280">
                <a:tc>
                  <a:txBody>
                    <a:bodyPr/>
                    <a:lstStyle/>
                    <a:p>
                      <a:pPr marL="0" marR="0">
                        <a:lnSpc>
                          <a:spcPct val="107000"/>
                        </a:lnSpc>
                        <a:spcBef>
                          <a:spcPts val="0"/>
                        </a:spcBef>
                        <a:spcAft>
                          <a:spcPts val="0"/>
                        </a:spcAft>
                      </a:pPr>
                      <a:r>
                        <a:rPr lang="en-US" sz="1000" dirty="0">
                          <a:effectLst/>
                        </a:rPr>
                        <a:t>  </a:t>
                      </a:r>
                      <a:r>
                        <a:rPr lang="en-US" sz="1000" u="none" strike="noStrike" dirty="0">
                          <a:effectLst/>
                          <a:hlinkClick r:id="rId2"/>
                        </a:rPr>
                        <a:t>Spine</a:t>
                      </a:r>
                      <a:r>
                        <a:rPr lang="en-US" sz="1000" u="sng" dirty="0">
                          <a:effectLst/>
                          <a:hlinkClick r:id="rId2"/>
                        </a:rPr>
                        <a:t> Surgery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a:effectLst/>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610355662"/>
                  </a:ext>
                </a:extLst>
              </a:tr>
              <a:tr h="163280">
                <a:tc>
                  <a:txBody>
                    <a:bodyPr/>
                    <a:lstStyle/>
                    <a:p>
                      <a:pPr marL="0" marR="0">
                        <a:lnSpc>
                          <a:spcPct val="107000"/>
                        </a:lnSpc>
                        <a:spcBef>
                          <a:spcPts val="0"/>
                        </a:spcBef>
                        <a:spcAft>
                          <a:spcPts val="0"/>
                        </a:spcAft>
                      </a:pPr>
                      <a:r>
                        <a:rPr lang="en-US" sz="1000" u="sng" dirty="0">
                          <a:effectLst/>
                          <a:hlinkClick r:id="rId3"/>
                        </a:rPr>
                        <a:t>  (Arthroscopic) Shoulder Surgery</a:t>
                      </a:r>
                      <a:r>
                        <a:rPr lang="en-US" sz="10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a:effectLst/>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1793674591"/>
                  </a:ext>
                </a:extLst>
              </a:tr>
              <a:tr h="163280">
                <a:tc>
                  <a:txBody>
                    <a:bodyPr/>
                    <a:lstStyle/>
                    <a:p>
                      <a:pPr marL="0" marR="0">
                        <a:lnSpc>
                          <a:spcPct val="107000"/>
                        </a:lnSpc>
                        <a:spcBef>
                          <a:spcPts val="0"/>
                        </a:spcBef>
                        <a:spcAft>
                          <a:spcPts val="0"/>
                        </a:spcAft>
                      </a:pPr>
                      <a:r>
                        <a:rPr lang="en-US" sz="1000" u="sng" dirty="0">
                          <a:effectLst/>
                          <a:hlinkClick r:id="rId4"/>
                        </a:rPr>
                        <a:t>  Hip Replacement &amp; Revision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a:effectLst/>
                        </a:rPr>
                        <a:t>$1,000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r>
                        <a:rPr lang="en-US" sz="500" dirty="0">
                          <a:effectLst/>
                        </a:rPr>
                        <a:t> </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2487592902"/>
                  </a:ext>
                </a:extLst>
              </a:tr>
              <a:tr h="163280">
                <a:tc>
                  <a:txBody>
                    <a:bodyPr/>
                    <a:lstStyle/>
                    <a:p>
                      <a:pPr marL="0" marR="0">
                        <a:lnSpc>
                          <a:spcPct val="107000"/>
                        </a:lnSpc>
                        <a:spcBef>
                          <a:spcPts val="0"/>
                        </a:spcBef>
                        <a:spcAft>
                          <a:spcPts val="0"/>
                        </a:spcAft>
                      </a:pPr>
                      <a:r>
                        <a:rPr lang="en-US" sz="1000" dirty="0">
                          <a:effectLst/>
                        </a:rPr>
                        <a:t>  Knee Replacement &amp; Revision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$1,000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033308619"/>
                  </a:ext>
                </a:extLst>
              </a:tr>
              <a:tr h="163280">
                <a:tc>
                  <a:txBody>
                    <a:bodyPr/>
                    <a:lstStyle/>
                    <a:p>
                      <a:pPr marL="0" marR="0">
                        <a:lnSpc>
                          <a:spcPct val="107000"/>
                        </a:lnSpc>
                        <a:spcBef>
                          <a:spcPts val="0"/>
                        </a:spcBef>
                        <a:spcAft>
                          <a:spcPts val="0"/>
                        </a:spcAft>
                      </a:pPr>
                      <a:r>
                        <a:rPr lang="en-US" sz="1000" dirty="0">
                          <a:effectLst/>
                        </a:rPr>
                        <a:t>  </a:t>
                      </a:r>
                      <a:r>
                        <a:rPr lang="en-US" sz="1000" u="sng" dirty="0">
                          <a:effectLst/>
                          <a:hlinkClick r:id="rId5"/>
                        </a:rPr>
                        <a:t>Cardiac Ablation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$1,000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182029247"/>
                  </a:ext>
                </a:extLst>
              </a:tr>
              <a:tr h="163280">
                <a:tc>
                  <a:txBody>
                    <a:bodyPr/>
                    <a:lstStyle/>
                    <a:p>
                      <a:pPr marL="0" marR="0">
                        <a:lnSpc>
                          <a:spcPct val="107000"/>
                        </a:lnSpc>
                        <a:spcBef>
                          <a:spcPts val="0"/>
                        </a:spcBef>
                        <a:spcAft>
                          <a:spcPts val="0"/>
                        </a:spcAft>
                      </a:pPr>
                      <a:r>
                        <a:rPr lang="en-US" sz="1000" u="sng" dirty="0">
                          <a:effectLst/>
                          <a:hlinkClick r:id="rId6"/>
                        </a:rPr>
                        <a:t>  Arthroscopic Knee Surgery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a:effectLst/>
                        </a:rPr>
                        <a:t>$500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1225733602"/>
                  </a:ext>
                </a:extLst>
              </a:tr>
              <a:tr h="163280">
                <a:tc>
                  <a:txBody>
                    <a:bodyPr/>
                    <a:lstStyle/>
                    <a:p>
                      <a:pPr marL="0" marR="0">
                        <a:lnSpc>
                          <a:spcPct val="107000"/>
                        </a:lnSpc>
                        <a:spcBef>
                          <a:spcPts val="0"/>
                        </a:spcBef>
                        <a:spcAft>
                          <a:spcPts val="0"/>
                        </a:spcAft>
                      </a:pPr>
                      <a:r>
                        <a:rPr lang="en-US" sz="1000" dirty="0">
                          <a:effectLst/>
                        </a:rPr>
                        <a:t>  </a:t>
                      </a:r>
                      <a:r>
                        <a:rPr lang="en-US" sz="1000" u="sng" dirty="0">
                          <a:effectLst/>
                          <a:hlinkClick r:id="rId7"/>
                        </a:rPr>
                        <a:t>Gallbladder Surgery</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703544029"/>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8"/>
                        </a:rPr>
                        <a:t>Hernia Surgery, Inguinal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998065477"/>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9"/>
                        </a:rPr>
                        <a:t>Cataract Surgery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$500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485637012"/>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10"/>
                        </a:rPr>
                        <a:t>Carpal Tunnel Surgery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$200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1578476620"/>
                  </a:ext>
                </a:extLst>
              </a:tr>
              <a:tr h="163280">
                <a:tc>
                  <a:txBody>
                    <a:bodyPr/>
                    <a:lstStyle/>
                    <a:p>
                      <a:pPr marL="0" marR="0">
                        <a:lnSpc>
                          <a:spcPct val="107000"/>
                        </a:lnSpc>
                        <a:spcBef>
                          <a:spcPts val="0"/>
                        </a:spcBef>
                        <a:spcAft>
                          <a:spcPts val="0"/>
                        </a:spcAft>
                      </a:pPr>
                      <a:r>
                        <a:rPr lang="en-US" sz="1000" u="sng">
                          <a:effectLst/>
                          <a:hlinkClick r:id="rId11"/>
                        </a:rPr>
                        <a:t>  Rotator Cuff Surgery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$200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2436168446"/>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12"/>
                        </a:rPr>
                        <a:t>Cardiac Catheterization / Angioplasty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$200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565192483"/>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13"/>
                        </a:rPr>
                        <a:t>Tonsil/Adenoid Surgery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$200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2464696624"/>
                  </a:ext>
                </a:extLst>
              </a:tr>
              <a:tr h="163280">
                <a:tc>
                  <a:txBody>
                    <a:bodyPr/>
                    <a:lstStyle/>
                    <a:p>
                      <a:pPr marL="0" marR="0">
                        <a:lnSpc>
                          <a:spcPct val="107000"/>
                        </a:lnSpc>
                        <a:spcBef>
                          <a:spcPts val="0"/>
                        </a:spcBef>
                        <a:spcAft>
                          <a:spcPts val="0"/>
                        </a:spcAft>
                      </a:pPr>
                      <a:r>
                        <a:rPr lang="en-US" sz="1000">
                          <a:effectLst/>
                        </a:rPr>
                        <a:t>  </a:t>
                      </a:r>
                      <a:r>
                        <a:rPr lang="en-US" sz="1000" u="sng">
                          <a:effectLst/>
                          <a:hlinkClick r:id="rId7"/>
                        </a:rPr>
                        <a:t>Ear Tubes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a:effectLst/>
                        </a:rPr>
                        <a:t>$200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nchor="ctr"/>
                </a:tc>
                <a:tc>
                  <a:txBody>
                    <a:bodyPr/>
                    <a:lstStyle/>
                    <a:p>
                      <a:pPr marL="0" marR="0" algn="ctr">
                        <a:lnSpc>
                          <a:spcPct val="107000"/>
                        </a:lnSpc>
                        <a:spcBef>
                          <a:spcPts val="0"/>
                        </a:spcBef>
                        <a:spcAft>
                          <a:spcPts val="0"/>
                        </a:spcAft>
                      </a:pPr>
                      <a:r>
                        <a:rPr lang="en-US" sz="1000" dirty="0">
                          <a:effectLst/>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2334" marR="32334" marT="0" marB="0"/>
                </a:tc>
                <a:extLst>
                  <a:ext uri="{0D108BD9-81ED-4DB2-BD59-A6C34878D82A}">
                    <a16:rowId xmlns:a16="http://schemas.microsoft.com/office/drawing/2014/main" val="32252308"/>
                  </a:ext>
                </a:extLst>
              </a:tr>
            </a:tbl>
          </a:graphicData>
        </a:graphic>
      </p:graphicFrame>
      <p:sp>
        <p:nvSpPr>
          <p:cNvPr id="10" name="Rectangle 9">
            <a:extLst>
              <a:ext uri="{FF2B5EF4-FFF2-40B4-BE49-F238E27FC236}">
                <a16:creationId xmlns:a16="http://schemas.microsoft.com/office/drawing/2014/main" id="{8421E434-B83C-4881-9D8C-89F8129ADDA1}"/>
              </a:ext>
            </a:extLst>
          </p:cNvPr>
          <p:cNvSpPr/>
          <p:nvPr/>
        </p:nvSpPr>
        <p:spPr>
          <a:xfrm>
            <a:off x="3124200" y="1158359"/>
            <a:ext cx="3116645" cy="369332"/>
          </a:xfrm>
          <a:prstGeom prst="rect">
            <a:avLst/>
          </a:prstGeom>
        </p:spPr>
        <p:txBody>
          <a:bodyPr wrap="square" numCol="1" spcCol="457200">
            <a:spAutoFit/>
          </a:bodyPr>
          <a:lstStyle/>
          <a:p>
            <a:r>
              <a:rPr lang="en-US" b="1" dirty="0"/>
              <a:t>Gift cards</a:t>
            </a:r>
          </a:p>
        </p:txBody>
      </p:sp>
      <p:cxnSp>
        <p:nvCxnSpPr>
          <p:cNvPr id="12" name="Straight Connector 11">
            <a:extLst>
              <a:ext uri="{FF2B5EF4-FFF2-40B4-BE49-F238E27FC236}">
                <a16:creationId xmlns:a16="http://schemas.microsoft.com/office/drawing/2014/main" id="{576DBC2D-03A3-4FFA-9CA3-1289C50367F1}"/>
              </a:ext>
            </a:extLst>
          </p:cNvPr>
          <p:cNvCxnSpPr/>
          <p:nvPr/>
        </p:nvCxnSpPr>
        <p:spPr>
          <a:xfrm>
            <a:off x="2819400" y="1300076"/>
            <a:ext cx="0" cy="30351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41881"/>
            <a:ext cx="8229600" cy="429669"/>
          </a:xfrm>
        </p:spPr>
        <p:txBody>
          <a:bodyPr/>
          <a:lstStyle/>
          <a:p>
            <a:r>
              <a:rPr lang="en-US" dirty="0"/>
              <a:t>Preventative prescription drug program</a:t>
            </a:r>
          </a:p>
        </p:txBody>
      </p:sp>
      <p:sp>
        <p:nvSpPr>
          <p:cNvPr id="6" name="Text Placeholder 5"/>
          <p:cNvSpPr>
            <a:spLocks noGrp="1"/>
          </p:cNvSpPr>
          <p:nvPr>
            <p:ph type="body" sz="quarter" idx="16"/>
          </p:nvPr>
        </p:nvSpPr>
        <p:spPr>
          <a:xfrm>
            <a:off x="457200" y="1198563"/>
            <a:ext cx="6400800" cy="1102866"/>
          </a:xfrm>
        </p:spPr>
        <p:txBody>
          <a:bodyPr/>
          <a:lstStyle/>
          <a:p>
            <a:r>
              <a:rPr lang="en-US" dirty="0"/>
              <a:t>All Smart Plans include robust coverage for preventative prescriptions</a:t>
            </a:r>
          </a:p>
          <a:p>
            <a:pPr marL="342900" indent="-342900">
              <a:buFont typeface="Wingdings" panose="05000000000000000000" pitchFamily="2" charset="2"/>
              <a:buChar char="§"/>
            </a:pPr>
            <a:r>
              <a:rPr lang="en-US" dirty="0"/>
              <a:t>No deductible</a:t>
            </a:r>
          </a:p>
          <a:p>
            <a:pPr marL="342900" indent="-342900">
              <a:buFont typeface="Wingdings" panose="05000000000000000000" pitchFamily="2" charset="2"/>
              <a:buChar char="§"/>
            </a:pPr>
            <a:r>
              <a:rPr lang="en-US" dirty="0"/>
              <a:t>Generic prescriptions	$0 copay</a:t>
            </a:r>
          </a:p>
          <a:p>
            <a:pPr marL="342900" indent="-342900">
              <a:buFont typeface="Wingdings" panose="05000000000000000000" pitchFamily="2" charset="2"/>
              <a:buChar char="§"/>
            </a:pPr>
            <a:r>
              <a:rPr lang="en-US" dirty="0"/>
              <a:t>Brand name prescriptions	$50 copay</a:t>
            </a:r>
          </a:p>
        </p:txBody>
      </p:sp>
    </p:spTree>
    <p:extLst>
      <p:ext uri="{BB962C8B-B14F-4D97-AF65-F5344CB8AC3E}">
        <p14:creationId xmlns:p14="http://schemas.microsoft.com/office/powerpoint/2010/main" val="523252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4CA8-30A2-49E5-A44E-9587BF2FC942}"/>
              </a:ext>
            </a:extLst>
          </p:cNvPr>
          <p:cNvSpPr>
            <a:spLocks noGrp="1"/>
          </p:cNvSpPr>
          <p:nvPr>
            <p:ph type="ctrTitle"/>
          </p:nvPr>
        </p:nvSpPr>
        <p:spPr>
          <a:xfrm>
            <a:off x="914400" y="869685"/>
            <a:ext cx="3364992" cy="929806"/>
          </a:xfrm>
        </p:spPr>
        <p:txBody>
          <a:bodyPr/>
          <a:lstStyle/>
          <a:p>
            <a:pPr>
              <a:lnSpc>
                <a:spcPts val="3600"/>
              </a:lnSpc>
            </a:pPr>
            <a:r>
              <a:rPr lang="en-US" dirty="0"/>
              <a:t>Ways to Save </a:t>
            </a:r>
            <a:br>
              <a:rPr lang="en-US" dirty="0"/>
            </a:br>
            <a:r>
              <a:rPr lang="en-US" dirty="0"/>
              <a:t>for Medical </a:t>
            </a:r>
          </a:p>
        </p:txBody>
      </p:sp>
      <p:sp>
        <p:nvSpPr>
          <p:cNvPr id="3" name="TextBox 2">
            <a:extLst>
              <a:ext uri="{FF2B5EF4-FFF2-40B4-BE49-F238E27FC236}">
                <a16:creationId xmlns:a16="http://schemas.microsoft.com/office/drawing/2014/main" id="{E2916A98-D943-42EB-A0C5-52966681AF94}"/>
              </a:ext>
            </a:extLst>
          </p:cNvPr>
          <p:cNvSpPr txBox="1"/>
          <p:nvPr/>
        </p:nvSpPr>
        <p:spPr>
          <a:xfrm>
            <a:off x="838200" y="1821418"/>
            <a:ext cx="3364992" cy="369332"/>
          </a:xfrm>
          <a:prstGeom prst="rect">
            <a:avLst/>
          </a:prstGeom>
          <a:noFill/>
        </p:spPr>
        <p:txBody>
          <a:bodyPr wrap="square" rtlCol="0">
            <a:spAutoFit/>
          </a:bodyPr>
          <a:lstStyle/>
          <a:p>
            <a:r>
              <a:rPr lang="en-US" dirty="0">
                <a:solidFill>
                  <a:schemeClr val="bg1"/>
                </a:solidFill>
              </a:rPr>
              <a:t>Group or Broker input required</a:t>
            </a:r>
          </a:p>
        </p:txBody>
      </p:sp>
      <p:pic>
        <p:nvPicPr>
          <p:cNvPr id="4" name="Graphic 3">
            <a:extLst>
              <a:ext uri="{FF2B5EF4-FFF2-40B4-BE49-F238E27FC236}">
                <a16:creationId xmlns:a16="http://schemas.microsoft.com/office/drawing/2014/main" id="{B8552DCB-4DC4-4CB4-8143-FCC0F2BCF8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985599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D0C55E-3344-4368-AC4D-E68864991C98}"/>
              </a:ext>
            </a:extLst>
          </p:cNvPr>
          <p:cNvSpPr>
            <a:spLocks noGrp="1"/>
          </p:cNvSpPr>
          <p:nvPr>
            <p:ph type="sldNum" sz="quarter" idx="11"/>
          </p:nvPr>
        </p:nvSpPr>
        <p:spPr/>
        <p:txBody>
          <a:bodyPr/>
          <a:lstStyle/>
          <a:p>
            <a:fld id="{CC07A0C6-0FC1-476D-8928-A360A0127B30}" type="slidenum">
              <a:rPr lang="en-US" smtClean="0"/>
              <a:pPr/>
              <a:t>36</a:t>
            </a:fld>
            <a:endParaRPr lang="en-US" dirty="0"/>
          </a:p>
        </p:txBody>
      </p:sp>
      <p:sp>
        <p:nvSpPr>
          <p:cNvPr id="5" name="TextBox 4">
            <a:extLst>
              <a:ext uri="{FF2B5EF4-FFF2-40B4-BE49-F238E27FC236}">
                <a16:creationId xmlns:a16="http://schemas.microsoft.com/office/drawing/2014/main" id="{819D82C0-94F0-441F-A0E2-40AFFAF2E8C8}"/>
              </a:ext>
            </a:extLst>
          </p:cNvPr>
          <p:cNvSpPr txBox="1"/>
          <p:nvPr/>
        </p:nvSpPr>
        <p:spPr>
          <a:xfrm>
            <a:off x="1371600" y="971550"/>
            <a:ext cx="6781800" cy="369332"/>
          </a:xfrm>
          <a:prstGeom prst="rect">
            <a:avLst/>
          </a:prstGeom>
          <a:noFill/>
        </p:spPr>
        <p:txBody>
          <a:bodyPr wrap="square" rtlCol="0">
            <a:spAutoFit/>
          </a:bodyPr>
          <a:lstStyle/>
          <a:p>
            <a:r>
              <a:rPr lang="en-US" dirty="0">
                <a:solidFill>
                  <a:srgbClr val="FF0000"/>
                </a:solidFill>
              </a:rPr>
              <a:t>Replace this slide with your slides or videos from HSA/VEBA vendor</a:t>
            </a:r>
          </a:p>
        </p:txBody>
      </p:sp>
    </p:spTree>
    <p:extLst>
      <p:ext uri="{BB962C8B-B14F-4D97-AF65-F5344CB8AC3E}">
        <p14:creationId xmlns:p14="http://schemas.microsoft.com/office/powerpoint/2010/main" val="3024754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71D73-555A-41B3-A2DF-F7BC346F1942}"/>
              </a:ext>
            </a:extLst>
          </p:cNvPr>
          <p:cNvSpPr>
            <a:spLocks noGrp="1"/>
          </p:cNvSpPr>
          <p:nvPr>
            <p:ph type="ctrTitle"/>
          </p:nvPr>
        </p:nvSpPr>
        <p:spPr>
          <a:xfrm>
            <a:off x="749808" y="1257796"/>
            <a:ext cx="3364992" cy="359073"/>
          </a:xfrm>
        </p:spPr>
        <p:txBody>
          <a:bodyPr/>
          <a:lstStyle/>
          <a:p>
            <a:r>
              <a:rPr lang="en-US" dirty="0"/>
              <a:t>Other Benefits</a:t>
            </a:r>
          </a:p>
        </p:txBody>
      </p:sp>
      <p:sp>
        <p:nvSpPr>
          <p:cNvPr id="3" name="Text Placeholder 2">
            <a:extLst>
              <a:ext uri="{FF2B5EF4-FFF2-40B4-BE49-F238E27FC236}">
                <a16:creationId xmlns:a16="http://schemas.microsoft.com/office/drawing/2014/main" id="{11230A71-2BC7-4FCA-927C-4A4B5C562BE4}"/>
              </a:ext>
            </a:extLst>
          </p:cNvPr>
          <p:cNvSpPr>
            <a:spLocks noGrp="1"/>
          </p:cNvSpPr>
          <p:nvPr>
            <p:ph type="body" sz="quarter" idx="10"/>
          </p:nvPr>
        </p:nvSpPr>
        <p:spPr>
          <a:xfrm>
            <a:off x="673608" y="1733550"/>
            <a:ext cx="3360420" cy="646331"/>
          </a:xfrm>
        </p:spPr>
        <p:txBody>
          <a:bodyPr/>
          <a:lstStyle/>
          <a:p>
            <a:r>
              <a:rPr lang="en-US" sz="1800" dirty="0"/>
              <a:t>(Group or Broker </a:t>
            </a:r>
            <a:br>
              <a:rPr lang="en-US" sz="1800" dirty="0"/>
            </a:br>
            <a:r>
              <a:rPr lang="en-US" sz="1800" dirty="0"/>
              <a:t>input required)</a:t>
            </a:r>
          </a:p>
        </p:txBody>
      </p:sp>
      <p:pic>
        <p:nvPicPr>
          <p:cNvPr id="4" name="Graphic 3">
            <a:extLst>
              <a:ext uri="{FF2B5EF4-FFF2-40B4-BE49-F238E27FC236}">
                <a16:creationId xmlns:a16="http://schemas.microsoft.com/office/drawing/2014/main" id="{B5DBC23A-D2FF-47CE-9B4B-3CED501C64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3406193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D0C55E-3344-4368-AC4D-E68864991C98}"/>
              </a:ext>
            </a:extLst>
          </p:cNvPr>
          <p:cNvSpPr>
            <a:spLocks noGrp="1"/>
          </p:cNvSpPr>
          <p:nvPr>
            <p:ph type="sldNum" sz="quarter" idx="11"/>
          </p:nvPr>
        </p:nvSpPr>
        <p:spPr/>
        <p:txBody>
          <a:bodyPr/>
          <a:lstStyle/>
          <a:p>
            <a:fld id="{CC07A0C6-0FC1-476D-8928-A360A0127B30}" type="slidenum">
              <a:rPr lang="en-US" smtClean="0"/>
              <a:pPr/>
              <a:t>38</a:t>
            </a:fld>
            <a:endParaRPr lang="en-US" dirty="0"/>
          </a:p>
        </p:txBody>
      </p:sp>
      <p:sp>
        <p:nvSpPr>
          <p:cNvPr id="5" name="TextBox 4">
            <a:extLst>
              <a:ext uri="{FF2B5EF4-FFF2-40B4-BE49-F238E27FC236}">
                <a16:creationId xmlns:a16="http://schemas.microsoft.com/office/drawing/2014/main" id="{819D82C0-94F0-441F-A0E2-40AFFAF2E8C8}"/>
              </a:ext>
            </a:extLst>
          </p:cNvPr>
          <p:cNvSpPr txBox="1"/>
          <p:nvPr/>
        </p:nvSpPr>
        <p:spPr>
          <a:xfrm>
            <a:off x="1371600" y="971550"/>
            <a:ext cx="6553200" cy="369332"/>
          </a:xfrm>
          <a:prstGeom prst="rect">
            <a:avLst/>
          </a:prstGeom>
          <a:noFill/>
        </p:spPr>
        <p:txBody>
          <a:bodyPr wrap="square" rtlCol="0">
            <a:spAutoFit/>
          </a:bodyPr>
          <a:lstStyle/>
          <a:p>
            <a:r>
              <a:rPr lang="en-US" dirty="0">
                <a:solidFill>
                  <a:srgbClr val="FF0000"/>
                </a:solidFill>
              </a:rPr>
              <a:t>Replace this slide with your slides or videos from vendor</a:t>
            </a:r>
          </a:p>
        </p:txBody>
      </p:sp>
    </p:spTree>
    <p:extLst>
      <p:ext uri="{BB962C8B-B14F-4D97-AF65-F5344CB8AC3E}">
        <p14:creationId xmlns:p14="http://schemas.microsoft.com/office/powerpoint/2010/main" val="592459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03077"/>
            <a:ext cx="3364992" cy="359073"/>
          </a:xfrm>
        </p:spPr>
        <p:txBody>
          <a:bodyPr/>
          <a:lstStyle/>
          <a:p>
            <a:r>
              <a:rPr lang="en-US" dirty="0"/>
              <a:t>Health Plan Support</a:t>
            </a:r>
          </a:p>
        </p:txBody>
      </p:sp>
      <p:sp>
        <p:nvSpPr>
          <p:cNvPr id="3" name="TextBox 2">
            <a:extLst>
              <a:ext uri="{FF2B5EF4-FFF2-40B4-BE49-F238E27FC236}">
                <a16:creationId xmlns:a16="http://schemas.microsoft.com/office/drawing/2014/main" id="{F7495556-497D-47EF-AEAE-2441F0559CA4}"/>
              </a:ext>
            </a:extLst>
          </p:cNvPr>
          <p:cNvSpPr txBox="1"/>
          <p:nvPr/>
        </p:nvSpPr>
        <p:spPr>
          <a:xfrm>
            <a:off x="685800" y="2038350"/>
            <a:ext cx="2819400" cy="369332"/>
          </a:xfrm>
          <a:prstGeom prst="rect">
            <a:avLst/>
          </a:prstGeom>
          <a:noFill/>
        </p:spPr>
        <p:txBody>
          <a:bodyPr wrap="square" rtlCol="0">
            <a:spAutoFit/>
          </a:bodyPr>
          <a:lstStyle/>
          <a:p>
            <a:r>
              <a:rPr lang="en-US" dirty="0">
                <a:solidFill>
                  <a:schemeClr val="bg1"/>
                </a:solidFill>
              </a:rPr>
              <a:t>From HealthPartners</a:t>
            </a:r>
          </a:p>
        </p:txBody>
      </p:sp>
    </p:spTree>
    <p:extLst>
      <p:ext uri="{BB962C8B-B14F-4D97-AF65-F5344CB8AC3E}">
        <p14:creationId xmlns:p14="http://schemas.microsoft.com/office/powerpoint/2010/main" val="134606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90550"/>
            <a:ext cx="8153400" cy="416140"/>
          </a:xfrm>
        </p:spPr>
        <p:txBody>
          <a:bodyPr/>
          <a:lstStyle/>
          <a:p>
            <a:r>
              <a:rPr lang="en-US" sz="3300" dirty="0"/>
              <a:t>About Sourcewell’s MN Health Insurance Pool</a:t>
            </a:r>
          </a:p>
        </p:txBody>
      </p:sp>
      <p:sp>
        <p:nvSpPr>
          <p:cNvPr id="3" name="Slide Number Placeholder 2"/>
          <p:cNvSpPr>
            <a:spLocks noGrp="1"/>
          </p:cNvSpPr>
          <p:nvPr>
            <p:ph type="sldNum" sz="quarter" idx="4"/>
          </p:nvPr>
        </p:nvSpPr>
        <p:spPr/>
        <p:txBody>
          <a:bodyPr/>
          <a:lstStyle/>
          <a:p>
            <a:fld id="{CC07A0C6-0FC1-476D-8928-A360A0127B30}" type="slidenum">
              <a:rPr lang="en-US" smtClean="0"/>
              <a:pPr/>
              <a:t>4</a:t>
            </a:fld>
            <a:endParaRPr lang="en-US" dirty="0"/>
          </a:p>
        </p:txBody>
      </p:sp>
      <p:sp>
        <p:nvSpPr>
          <p:cNvPr id="2" name="Text Placeholder 1">
            <a:extLst>
              <a:ext uri="{FF2B5EF4-FFF2-40B4-BE49-F238E27FC236}">
                <a16:creationId xmlns:a16="http://schemas.microsoft.com/office/drawing/2014/main" id="{C563F689-73B4-40D8-BB0B-4858B37B3704}"/>
              </a:ext>
            </a:extLst>
          </p:cNvPr>
          <p:cNvSpPr>
            <a:spLocks noGrp="1"/>
          </p:cNvSpPr>
          <p:nvPr>
            <p:ph type="body" sz="quarter" idx="12"/>
          </p:nvPr>
        </p:nvSpPr>
        <p:spPr>
          <a:xfrm>
            <a:off x="420639" y="1352551"/>
            <a:ext cx="8418561" cy="3354602"/>
          </a:xfrm>
        </p:spPr>
        <p:txBody>
          <a:bodyPr numCol="1" spcCol="548640"/>
          <a:lstStyle/>
          <a:p>
            <a:pPr>
              <a:spcBef>
                <a:spcPts val="0"/>
              </a:spcBef>
            </a:pPr>
            <a:r>
              <a:rPr lang="en-US" b="1" dirty="0"/>
              <a:t>Well established pool</a:t>
            </a:r>
          </a:p>
          <a:p>
            <a:pPr marL="342900" indent="-342900">
              <a:spcBef>
                <a:spcPts val="0"/>
              </a:spcBef>
              <a:buFont typeface="Wingdings" panose="05000000000000000000" pitchFamily="2" charset="2"/>
              <a:buChar char="§"/>
            </a:pPr>
            <a:r>
              <a:rPr lang="en-US" sz="1800" dirty="0"/>
              <a:t>Health insurance pool started in 1984</a:t>
            </a:r>
          </a:p>
          <a:p>
            <a:pPr marL="342900" indent="-342900">
              <a:spcBef>
                <a:spcPts val="0"/>
              </a:spcBef>
              <a:buFont typeface="Wingdings" panose="05000000000000000000" pitchFamily="2" charset="2"/>
              <a:buChar char="§"/>
            </a:pPr>
            <a:endParaRPr lang="en-US" sz="800" dirty="0"/>
          </a:p>
          <a:p>
            <a:pPr>
              <a:spcBef>
                <a:spcPts val="0"/>
              </a:spcBef>
            </a:pPr>
            <a:r>
              <a:rPr lang="en-US" b="1" dirty="0"/>
              <a:t>Many public employers across MN benefit</a:t>
            </a:r>
          </a:p>
          <a:p>
            <a:pPr marL="342900" indent="-342900">
              <a:spcBef>
                <a:spcPts val="0"/>
              </a:spcBef>
              <a:buFont typeface="Wingdings" panose="05000000000000000000" pitchFamily="2" charset="2"/>
              <a:buChar char="§"/>
            </a:pPr>
            <a:r>
              <a:rPr lang="en-US" sz="1800" dirty="0"/>
              <a:t>23 member groups (as of 8/1/20)</a:t>
            </a:r>
          </a:p>
          <a:p>
            <a:pPr marL="342900" indent="-342900">
              <a:spcBef>
                <a:spcPts val="0"/>
              </a:spcBef>
              <a:buFont typeface="Wingdings" panose="05000000000000000000" pitchFamily="2" charset="2"/>
              <a:buChar char="§"/>
            </a:pPr>
            <a:r>
              <a:rPr lang="en-US" sz="1800" dirty="0"/>
              <a:t>Competitive rates and rate stability are the primary objectives</a:t>
            </a:r>
          </a:p>
          <a:p>
            <a:pPr marL="342900" indent="-342900">
              <a:spcBef>
                <a:spcPts val="0"/>
              </a:spcBef>
              <a:buFont typeface="Wingdings" panose="05000000000000000000" pitchFamily="2" charset="2"/>
              <a:buChar char="§"/>
            </a:pPr>
            <a:r>
              <a:rPr lang="en-US" sz="1800" dirty="0"/>
              <a:t>Valuable benefits which include robust preventive and wellness benefits</a:t>
            </a:r>
          </a:p>
          <a:p>
            <a:pPr marL="342900" indent="-342900">
              <a:spcBef>
                <a:spcPts val="0"/>
              </a:spcBef>
              <a:buFont typeface="Wingdings" panose="05000000000000000000" pitchFamily="2" charset="2"/>
              <a:buChar char="§"/>
            </a:pPr>
            <a:endParaRPr lang="en-US" sz="1800" dirty="0"/>
          </a:p>
          <a:p>
            <a:pPr>
              <a:spcBef>
                <a:spcPts val="0"/>
              </a:spcBef>
            </a:pPr>
            <a:r>
              <a:rPr lang="en-US" b="1" dirty="0"/>
              <a:t>Many public employees benefit</a:t>
            </a:r>
          </a:p>
          <a:p>
            <a:pPr marL="342900" indent="-342900">
              <a:spcBef>
                <a:spcPts val="0"/>
              </a:spcBef>
              <a:buFont typeface="Wingdings" panose="05000000000000000000" pitchFamily="2" charset="2"/>
              <a:buChar char="§"/>
            </a:pPr>
            <a:r>
              <a:rPr lang="en-US" sz="1800" dirty="0"/>
              <a:t>~2300 participating employees, with ~4500 participating members</a:t>
            </a:r>
          </a:p>
          <a:p>
            <a:pPr marL="342900" indent="-342900">
              <a:spcBef>
                <a:spcPts val="0"/>
              </a:spcBef>
              <a:buFont typeface="Wingdings" panose="05000000000000000000" pitchFamily="2" charset="2"/>
              <a:buChar char="§"/>
            </a:pPr>
            <a:r>
              <a:rPr lang="en-US" sz="1800" dirty="0"/>
              <a:t>Employees and retirees from schools, cities, counties, and other government entities</a:t>
            </a:r>
          </a:p>
          <a:p>
            <a:endParaRPr lang="en-US" dirty="0"/>
          </a:p>
        </p:txBody>
      </p:sp>
    </p:spTree>
    <p:extLst>
      <p:ext uri="{BB962C8B-B14F-4D97-AF65-F5344CB8AC3E}">
        <p14:creationId xmlns:p14="http://schemas.microsoft.com/office/powerpoint/2010/main" val="37650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D0C55E-3344-4368-AC4D-E68864991C98}"/>
              </a:ext>
            </a:extLst>
          </p:cNvPr>
          <p:cNvSpPr>
            <a:spLocks noGrp="1"/>
          </p:cNvSpPr>
          <p:nvPr>
            <p:ph type="sldNum" sz="quarter" idx="11"/>
          </p:nvPr>
        </p:nvSpPr>
        <p:spPr/>
        <p:txBody>
          <a:bodyPr/>
          <a:lstStyle/>
          <a:p>
            <a:fld id="{CC07A0C6-0FC1-476D-8928-A360A0127B30}" type="slidenum">
              <a:rPr lang="en-US" smtClean="0"/>
              <a:pPr/>
              <a:t>40</a:t>
            </a:fld>
            <a:endParaRPr lang="en-US" dirty="0"/>
          </a:p>
        </p:txBody>
      </p:sp>
      <p:sp>
        <p:nvSpPr>
          <p:cNvPr id="5" name="TextBox 4">
            <a:extLst>
              <a:ext uri="{FF2B5EF4-FFF2-40B4-BE49-F238E27FC236}">
                <a16:creationId xmlns:a16="http://schemas.microsoft.com/office/drawing/2014/main" id="{819D82C0-94F0-441F-A0E2-40AFFAF2E8C8}"/>
              </a:ext>
            </a:extLst>
          </p:cNvPr>
          <p:cNvSpPr txBox="1"/>
          <p:nvPr/>
        </p:nvSpPr>
        <p:spPr>
          <a:xfrm>
            <a:off x="1371600" y="971550"/>
            <a:ext cx="6096000" cy="369332"/>
          </a:xfrm>
          <a:prstGeom prst="rect">
            <a:avLst/>
          </a:prstGeom>
          <a:noFill/>
        </p:spPr>
        <p:txBody>
          <a:bodyPr wrap="square" rtlCol="0">
            <a:spAutoFit/>
          </a:bodyPr>
          <a:lstStyle/>
          <a:p>
            <a:r>
              <a:rPr lang="en-US" dirty="0">
                <a:solidFill>
                  <a:srgbClr val="FF0000"/>
                </a:solidFill>
              </a:rPr>
              <a:t>Replace this slide with your slides or videos from HP</a:t>
            </a:r>
          </a:p>
        </p:txBody>
      </p:sp>
    </p:spTree>
    <p:extLst>
      <p:ext uri="{BB962C8B-B14F-4D97-AF65-F5344CB8AC3E}">
        <p14:creationId xmlns:p14="http://schemas.microsoft.com/office/powerpoint/2010/main" val="4090982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985451"/>
            <a:ext cx="4114800" cy="861774"/>
          </a:xfrm>
        </p:spPr>
        <p:txBody>
          <a:bodyPr/>
          <a:lstStyle/>
          <a:p>
            <a:r>
              <a:rPr lang="en-US" sz="3600" dirty="0"/>
              <a:t>Wellness Program</a:t>
            </a:r>
            <a:br>
              <a:rPr lang="en-US" dirty="0"/>
            </a:br>
            <a:r>
              <a:rPr lang="en-US" sz="2000" dirty="0"/>
              <a:t>Managed by </a:t>
            </a:r>
            <a:r>
              <a:rPr lang="en-US" sz="2000" dirty="0" err="1"/>
              <a:t>HealthSource</a:t>
            </a:r>
            <a:r>
              <a:rPr lang="en-US" sz="2000" dirty="0"/>
              <a:t> Solutions</a:t>
            </a:r>
          </a:p>
        </p:txBody>
      </p:sp>
    </p:spTree>
    <p:extLst>
      <p:ext uri="{BB962C8B-B14F-4D97-AF65-F5344CB8AC3E}">
        <p14:creationId xmlns:p14="http://schemas.microsoft.com/office/powerpoint/2010/main" val="9039679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305800" y="4705350"/>
            <a:ext cx="533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7A0C6-0FC1-476D-8928-A360A0127B30}" type="slidenum">
              <a:rPr kumimoji="0" lang="en-US" sz="1000" b="0" i="0" u="none" strike="noStrike" kern="1200" cap="none" spc="0" normalizeH="0" baseline="0" noProof="0" smtClean="0">
                <a:ln>
                  <a:noFill/>
                </a:ln>
                <a:solidFill>
                  <a:srgbClr val="405972"/>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405972"/>
              </a:solidFill>
              <a:effectLst/>
              <a:uLnTx/>
              <a:uFillTx/>
              <a:latin typeface="Calibri Light"/>
              <a:ea typeface="+mn-ea"/>
              <a:cs typeface="+mn-cs"/>
            </a:endParaRPr>
          </a:p>
        </p:txBody>
      </p:sp>
      <p:sp>
        <p:nvSpPr>
          <p:cNvPr id="7" name="Title 6"/>
          <p:cNvSpPr>
            <a:spLocks noGrp="1"/>
          </p:cNvSpPr>
          <p:nvPr>
            <p:ph type="title"/>
          </p:nvPr>
        </p:nvSpPr>
        <p:spPr>
          <a:xfrm>
            <a:off x="457200" y="610156"/>
            <a:ext cx="8229600" cy="429669"/>
          </a:xfrm>
        </p:spPr>
        <p:txBody>
          <a:bodyPr/>
          <a:lstStyle/>
          <a:p>
            <a:r>
              <a:rPr lang="en-US" dirty="0"/>
              <a:t>2020 – Earn 250 points, get $250!</a:t>
            </a:r>
          </a:p>
        </p:txBody>
      </p:sp>
      <p:graphicFrame>
        <p:nvGraphicFramePr>
          <p:cNvPr id="2" name="Table 1">
            <a:extLst>
              <a:ext uri="{FF2B5EF4-FFF2-40B4-BE49-F238E27FC236}">
                <a16:creationId xmlns:a16="http://schemas.microsoft.com/office/drawing/2014/main" id="{7EA92F88-0A97-42C6-AAA9-C3C6FB161096}"/>
              </a:ext>
            </a:extLst>
          </p:cNvPr>
          <p:cNvGraphicFramePr>
            <a:graphicFrameLocks noGrp="1"/>
          </p:cNvGraphicFramePr>
          <p:nvPr>
            <p:extLst>
              <p:ext uri="{D42A27DB-BD31-4B8C-83A1-F6EECF244321}">
                <p14:modId xmlns:p14="http://schemas.microsoft.com/office/powerpoint/2010/main" val="1772099143"/>
              </p:ext>
            </p:extLst>
          </p:nvPr>
        </p:nvGraphicFramePr>
        <p:xfrm>
          <a:off x="457200" y="1286506"/>
          <a:ext cx="8001001" cy="3114044"/>
        </p:xfrm>
        <a:graphic>
          <a:graphicData uri="http://schemas.openxmlformats.org/drawingml/2006/table">
            <a:tbl>
              <a:tblPr firstRow="1" bandRow="1">
                <a:tableStyleId>{F5AB1C69-6EDB-4FF4-983F-18BD219EF322}</a:tableStyleId>
              </a:tblPr>
              <a:tblGrid>
                <a:gridCol w="1524000">
                  <a:extLst>
                    <a:ext uri="{9D8B030D-6E8A-4147-A177-3AD203B41FA5}">
                      <a16:colId xmlns:a16="http://schemas.microsoft.com/office/drawing/2014/main" val="3776536162"/>
                    </a:ext>
                  </a:extLst>
                </a:gridCol>
                <a:gridCol w="4845729">
                  <a:extLst>
                    <a:ext uri="{9D8B030D-6E8A-4147-A177-3AD203B41FA5}">
                      <a16:colId xmlns:a16="http://schemas.microsoft.com/office/drawing/2014/main" val="1729280995"/>
                    </a:ext>
                  </a:extLst>
                </a:gridCol>
                <a:gridCol w="1631272">
                  <a:extLst>
                    <a:ext uri="{9D8B030D-6E8A-4147-A177-3AD203B41FA5}">
                      <a16:colId xmlns:a16="http://schemas.microsoft.com/office/drawing/2014/main" val="2988918431"/>
                    </a:ext>
                  </a:extLst>
                </a:gridCol>
              </a:tblGrid>
              <a:tr h="411076">
                <a:tc>
                  <a:txBody>
                    <a:bodyPr/>
                    <a:lstStyle/>
                    <a:p>
                      <a:r>
                        <a:rPr lang="en-US" dirty="0"/>
                        <a:t>When?</a:t>
                      </a:r>
                    </a:p>
                  </a:txBody>
                  <a:tcPr/>
                </a:tc>
                <a:tc>
                  <a:txBody>
                    <a:bodyPr/>
                    <a:lstStyle/>
                    <a:p>
                      <a:r>
                        <a:rPr lang="en-US" dirty="0"/>
                        <a:t>What?</a:t>
                      </a:r>
                    </a:p>
                  </a:txBody>
                  <a:tcPr/>
                </a:tc>
                <a:tc>
                  <a:txBody>
                    <a:bodyPr/>
                    <a:lstStyle/>
                    <a:p>
                      <a:r>
                        <a:rPr lang="en-US" dirty="0"/>
                        <a:t># of Points</a:t>
                      </a:r>
                    </a:p>
                  </a:txBody>
                  <a:tcPr/>
                </a:tc>
                <a:extLst>
                  <a:ext uri="{0D108BD9-81ED-4DB2-BD59-A6C34878D82A}">
                    <a16:rowId xmlns:a16="http://schemas.microsoft.com/office/drawing/2014/main" val="4000644252"/>
                  </a:ext>
                </a:extLst>
              </a:tr>
              <a:tr h="337871">
                <a:tc rowSpan="5">
                  <a:txBody>
                    <a:bodyPr/>
                    <a:lstStyle/>
                    <a:p>
                      <a:endParaRPr lang="en-US" sz="1400" dirty="0"/>
                    </a:p>
                    <a:p>
                      <a:endParaRPr lang="en-US" sz="1400" dirty="0"/>
                    </a:p>
                    <a:p>
                      <a:r>
                        <a:rPr lang="en-US" sz="1400" dirty="0"/>
                        <a:t>Anytime in 2020</a:t>
                      </a:r>
                    </a:p>
                  </a:txBody>
                  <a:tcPr/>
                </a:tc>
                <a:tc>
                  <a:txBody>
                    <a:bodyPr/>
                    <a:lstStyle/>
                    <a:p>
                      <a:r>
                        <a:rPr lang="en-US" sz="1400" dirty="0" err="1"/>
                        <a:t>WellRight</a:t>
                      </a:r>
                      <a:r>
                        <a:rPr lang="en-US" sz="1400" dirty="0"/>
                        <a:t> health assessment</a:t>
                      </a:r>
                    </a:p>
                  </a:txBody>
                  <a:tcPr/>
                </a:tc>
                <a:tc>
                  <a:txBody>
                    <a:bodyPr/>
                    <a:lstStyle/>
                    <a:p>
                      <a:r>
                        <a:rPr lang="en-US" sz="1400" dirty="0"/>
                        <a:t>50 points</a:t>
                      </a:r>
                    </a:p>
                  </a:txBody>
                  <a:tcPr/>
                </a:tc>
                <a:extLst>
                  <a:ext uri="{0D108BD9-81ED-4DB2-BD59-A6C34878D82A}">
                    <a16:rowId xmlns:a16="http://schemas.microsoft.com/office/drawing/2014/main" val="3977959328"/>
                  </a:ext>
                </a:extLst>
              </a:tr>
              <a:tr h="337871">
                <a:tc vMerge="1">
                  <a:txBody>
                    <a:bodyPr/>
                    <a:lstStyle/>
                    <a:p>
                      <a:endParaRPr lang="en-US" sz="1400" dirty="0"/>
                    </a:p>
                  </a:txBody>
                  <a:tcPr/>
                </a:tc>
                <a:tc>
                  <a:txBody>
                    <a:bodyPr/>
                    <a:lstStyle/>
                    <a:p>
                      <a:r>
                        <a:rPr lang="en-US" sz="1400" dirty="0"/>
                        <a:t>Preventive exam</a:t>
                      </a:r>
                    </a:p>
                  </a:txBody>
                  <a:tcPr/>
                </a:tc>
                <a:tc>
                  <a:txBody>
                    <a:bodyPr/>
                    <a:lstStyle/>
                    <a:p>
                      <a:r>
                        <a:rPr lang="en-US" sz="1400" dirty="0"/>
                        <a:t>50 points</a:t>
                      </a:r>
                    </a:p>
                  </a:txBody>
                  <a:tcPr/>
                </a:tc>
                <a:extLst>
                  <a:ext uri="{0D108BD9-81ED-4DB2-BD59-A6C34878D82A}">
                    <a16:rowId xmlns:a16="http://schemas.microsoft.com/office/drawing/2014/main" val="1028491308"/>
                  </a:ext>
                </a:extLst>
              </a:tr>
              <a:tr h="337871">
                <a:tc vMerge="1">
                  <a:txBody>
                    <a:bodyPr/>
                    <a:lstStyle/>
                    <a:p>
                      <a:endParaRPr lang="en-US" sz="1400" dirty="0"/>
                    </a:p>
                  </a:txBody>
                  <a:tcPr/>
                </a:tc>
                <a:tc>
                  <a:txBody>
                    <a:bodyPr/>
                    <a:lstStyle/>
                    <a:p>
                      <a:r>
                        <a:rPr lang="en-US" sz="1400" dirty="0" err="1"/>
                        <a:t>Omada</a:t>
                      </a:r>
                      <a:r>
                        <a:rPr lang="en-US" sz="1400" dirty="0"/>
                        <a:t> program completion</a:t>
                      </a:r>
                    </a:p>
                  </a:txBody>
                  <a:tcPr/>
                </a:tc>
                <a:tc>
                  <a:txBody>
                    <a:bodyPr/>
                    <a:lstStyle/>
                    <a:p>
                      <a:r>
                        <a:rPr lang="en-US" sz="1400" dirty="0"/>
                        <a:t>50 points</a:t>
                      </a:r>
                    </a:p>
                  </a:txBody>
                  <a:tcPr/>
                </a:tc>
                <a:extLst>
                  <a:ext uri="{0D108BD9-81ED-4DB2-BD59-A6C34878D82A}">
                    <a16:rowId xmlns:a16="http://schemas.microsoft.com/office/drawing/2014/main" val="2884326473"/>
                  </a:ext>
                </a:extLst>
              </a:tr>
              <a:tr h="337871">
                <a:tc vMerge="1">
                  <a:txBody>
                    <a:bodyPr/>
                    <a:lstStyle/>
                    <a:p>
                      <a:endParaRPr lang="en-US" sz="1400" dirty="0"/>
                    </a:p>
                  </a:txBody>
                  <a:tcPr/>
                </a:tc>
                <a:tc>
                  <a:txBody>
                    <a:bodyPr/>
                    <a:lstStyle/>
                    <a:p>
                      <a:r>
                        <a:rPr lang="en-US" sz="1400" dirty="0"/>
                        <a:t>Onsite biometric screening</a:t>
                      </a:r>
                    </a:p>
                  </a:txBody>
                  <a:tcPr/>
                </a:tc>
                <a:tc>
                  <a:txBody>
                    <a:bodyPr/>
                    <a:lstStyle/>
                    <a:p>
                      <a:r>
                        <a:rPr lang="en-US" sz="1400" dirty="0"/>
                        <a:t>50 points</a:t>
                      </a:r>
                    </a:p>
                  </a:txBody>
                  <a:tcPr/>
                </a:tc>
                <a:extLst>
                  <a:ext uri="{0D108BD9-81ED-4DB2-BD59-A6C34878D82A}">
                    <a16:rowId xmlns:a16="http://schemas.microsoft.com/office/drawing/2014/main" val="225445138"/>
                  </a:ext>
                </a:extLst>
              </a:tr>
              <a:tr h="337871">
                <a:tc vMerge="1">
                  <a:txBody>
                    <a:bodyPr/>
                    <a:lstStyle/>
                    <a:p>
                      <a:endParaRPr lang="en-US" sz="1400" dirty="0"/>
                    </a:p>
                  </a:txBody>
                  <a:tcPr/>
                </a:tc>
                <a:tc>
                  <a:txBody>
                    <a:bodyPr/>
                    <a:lstStyle/>
                    <a:p>
                      <a:r>
                        <a:rPr lang="en-US" sz="1400" dirty="0"/>
                        <a:t>Up to 8 annual pool-wide challenges</a:t>
                      </a:r>
                    </a:p>
                  </a:txBody>
                  <a:tcPr/>
                </a:tc>
                <a:tc>
                  <a:txBody>
                    <a:bodyPr/>
                    <a:lstStyle/>
                    <a:p>
                      <a:r>
                        <a:rPr lang="en-US" sz="1400" dirty="0"/>
                        <a:t>15 points each</a:t>
                      </a:r>
                    </a:p>
                  </a:txBody>
                  <a:tcPr/>
                </a:tc>
                <a:extLst>
                  <a:ext uri="{0D108BD9-81ED-4DB2-BD59-A6C34878D82A}">
                    <a16:rowId xmlns:a16="http://schemas.microsoft.com/office/drawing/2014/main" val="2260656860"/>
                  </a:ext>
                </a:extLst>
              </a:tr>
              <a:tr h="337871">
                <a:tc rowSpan="2">
                  <a:txBody>
                    <a:bodyPr/>
                    <a:lstStyle/>
                    <a:p>
                      <a:r>
                        <a:rPr lang="en-US" sz="1400" dirty="0"/>
                        <a:t>Quarterly</a:t>
                      </a:r>
                    </a:p>
                  </a:txBody>
                  <a:tcPr/>
                </a:tc>
                <a:tc>
                  <a:txBody>
                    <a:bodyPr/>
                    <a:lstStyle/>
                    <a:p>
                      <a:r>
                        <a:rPr lang="en-US" sz="1400" dirty="0"/>
                        <a:t>Up to 5 personal challenges per quarter</a:t>
                      </a:r>
                    </a:p>
                  </a:txBody>
                  <a:tcPr/>
                </a:tc>
                <a:tc>
                  <a:txBody>
                    <a:bodyPr/>
                    <a:lstStyle/>
                    <a:p>
                      <a:r>
                        <a:rPr lang="en-US" sz="1400" dirty="0"/>
                        <a:t>20 points each</a:t>
                      </a:r>
                    </a:p>
                  </a:txBody>
                  <a:tcPr/>
                </a:tc>
                <a:extLst>
                  <a:ext uri="{0D108BD9-81ED-4DB2-BD59-A6C34878D82A}">
                    <a16:rowId xmlns:a16="http://schemas.microsoft.com/office/drawing/2014/main" val="1578582606"/>
                  </a:ext>
                </a:extLst>
              </a:tr>
              <a:tr h="337871">
                <a:tc vMerge="1">
                  <a:txBody>
                    <a:bodyPr/>
                    <a:lstStyle/>
                    <a:p>
                      <a:endParaRPr lang="en-US" sz="1400" dirty="0"/>
                    </a:p>
                  </a:txBody>
                  <a:tcPr/>
                </a:tc>
                <a:tc>
                  <a:txBody>
                    <a:bodyPr/>
                    <a:lstStyle/>
                    <a:p>
                      <a:r>
                        <a:rPr lang="en-US" sz="1400" dirty="0"/>
                        <a:t>4 quarterly pool-wide 30-day challenges</a:t>
                      </a:r>
                    </a:p>
                  </a:txBody>
                  <a:tcPr/>
                </a:tc>
                <a:tc>
                  <a:txBody>
                    <a:bodyPr/>
                    <a:lstStyle/>
                    <a:p>
                      <a:r>
                        <a:rPr lang="en-US" sz="1400" dirty="0"/>
                        <a:t>25 points each</a:t>
                      </a:r>
                    </a:p>
                  </a:txBody>
                  <a:tcPr/>
                </a:tc>
                <a:extLst>
                  <a:ext uri="{0D108BD9-81ED-4DB2-BD59-A6C34878D82A}">
                    <a16:rowId xmlns:a16="http://schemas.microsoft.com/office/drawing/2014/main" val="977449753"/>
                  </a:ext>
                </a:extLst>
              </a:tr>
              <a:tr h="337871">
                <a:tc>
                  <a:txBody>
                    <a:bodyPr/>
                    <a:lstStyle/>
                    <a:p>
                      <a:r>
                        <a:rPr lang="en-US" sz="1400" dirty="0"/>
                        <a:t>TBD</a:t>
                      </a:r>
                    </a:p>
                  </a:txBody>
                  <a:tcPr/>
                </a:tc>
                <a:tc>
                  <a:txBody>
                    <a:bodyPr/>
                    <a:lstStyle/>
                    <a:p>
                      <a:r>
                        <a:rPr lang="en-US" sz="1400" dirty="0"/>
                        <a:t>Group-specific challenges (if any)</a:t>
                      </a:r>
                    </a:p>
                  </a:txBody>
                  <a:tcPr/>
                </a:tc>
                <a:tc>
                  <a:txBody>
                    <a:bodyPr/>
                    <a:lstStyle/>
                    <a:p>
                      <a:r>
                        <a:rPr lang="en-US" sz="1400" dirty="0"/>
                        <a:t>TBD</a:t>
                      </a:r>
                    </a:p>
                  </a:txBody>
                  <a:tcPr/>
                </a:tc>
                <a:extLst>
                  <a:ext uri="{0D108BD9-81ED-4DB2-BD59-A6C34878D82A}">
                    <a16:rowId xmlns:a16="http://schemas.microsoft.com/office/drawing/2014/main" val="4043804020"/>
                  </a:ext>
                </a:extLst>
              </a:tr>
            </a:tbl>
          </a:graphicData>
        </a:graphic>
      </p:graphicFrame>
    </p:spTree>
    <p:extLst>
      <p:ext uri="{BB962C8B-B14F-4D97-AF65-F5344CB8AC3E}">
        <p14:creationId xmlns:p14="http://schemas.microsoft.com/office/powerpoint/2010/main" val="748166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D4A5EC3-4690-6643-AD9B-20A68013A3F7}"/>
              </a:ext>
            </a:extLst>
          </p:cNvPr>
          <p:cNvSpPr>
            <a:spLocks noGrp="1"/>
          </p:cNvSpPr>
          <p:nvPr>
            <p:ph type="body" sz="quarter" idx="4294967295"/>
          </p:nvPr>
        </p:nvSpPr>
        <p:spPr>
          <a:xfrm>
            <a:off x="3142115" y="1308070"/>
            <a:ext cx="3452789" cy="2610809"/>
          </a:xfrm>
          <a:prstGeom prst="rect">
            <a:avLst/>
          </a:prstGeom>
        </p:spPr>
        <p:txBody>
          <a:bodyPr/>
          <a:lstStyle/>
          <a:p>
            <a:r>
              <a:rPr lang="en-US" dirty="0">
                <a:latin typeface="Gill Sans Light"/>
                <a:cs typeface="Gill Sans Light"/>
              </a:rPr>
              <a:t>Mobile App </a:t>
            </a:r>
          </a:p>
          <a:p>
            <a:r>
              <a:rPr lang="en-US" dirty="0">
                <a:latin typeface="Gill Sans Light"/>
                <a:cs typeface="Gill Sans Light"/>
              </a:rPr>
              <a:t>Text Tracking and Reminders </a:t>
            </a:r>
          </a:p>
          <a:p>
            <a:r>
              <a:rPr lang="en-US" dirty="0">
                <a:latin typeface="Gill Sans Light"/>
                <a:cs typeface="Gill Sans Light"/>
              </a:rPr>
              <a:t>Fitness Device and App Integration </a:t>
            </a:r>
          </a:p>
          <a:p>
            <a:r>
              <a:rPr lang="en-US" dirty="0">
                <a:latin typeface="Gill Sans Light"/>
                <a:cs typeface="Gill Sans Light"/>
              </a:rPr>
              <a:t>200+ Individual and Team Challenges </a:t>
            </a:r>
          </a:p>
          <a:p>
            <a:r>
              <a:rPr lang="en-US" dirty="0">
                <a:latin typeface="Gill Sans Light"/>
                <a:cs typeface="Gill Sans Light"/>
              </a:rPr>
              <a:t>Habit based</a:t>
            </a:r>
          </a:p>
          <a:p>
            <a:r>
              <a:rPr lang="en-US" dirty="0">
                <a:latin typeface="Gill Sans Light"/>
                <a:cs typeface="Gill Sans Light"/>
              </a:rPr>
              <a:t>Holistic</a:t>
            </a:r>
          </a:p>
          <a:p>
            <a:endParaRPr lang="en-US" dirty="0"/>
          </a:p>
        </p:txBody>
      </p:sp>
      <p:pic>
        <p:nvPicPr>
          <p:cNvPr id="5" name="Picture 4">
            <a:extLst>
              <a:ext uri="{FF2B5EF4-FFF2-40B4-BE49-F238E27FC236}">
                <a16:creationId xmlns:a16="http://schemas.microsoft.com/office/drawing/2014/main" id="{EBAD9FC4-578D-4B44-BA09-6BEF6F5A3A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62300">
            <a:off x="1615690" y="1146142"/>
            <a:ext cx="1383269" cy="1386472"/>
          </a:xfrm>
          <a:prstGeom prst="rect">
            <a:avLst/>
          </a:prstGeom>
          <a:noFill/>
        </p:spPr>
      </p:pic>
      <p:pic>
        <p:nvPicPr>
          <p:cNvPr id="6" name="Picture 5">
            <a:extLst>
              <a:ext uri="{FF2B5EF4-FFF2-40B4-BE49-F238E27FC236}">
                <a16:creationId xmlns:a16="http://schemas.microsoft.com/office/drawing/2014/main" id="{DA378BE5-8FD3-4F75-A4B4-6C8764C0F161}"/>
              </a:ext>
            </a:extLst>
          </p:cNvPr>
          <p:cNvPicPr>
            <a:picLocks noChangeAspect="1"/>
          </p:cNvPicPr>
          <p:nvPr/>
        </p:nvPicPr>
        <p:blipFill>
          <a:blip r:embed="rId3"/>
          <a:stretch>
            <a:fillRect/>
          </a:stretch>
        </p:blipFill>
        <p:spPr>
          <a:xfrm>
            <a:off x="1608429" y="2439149"/>
            <a:ext cx="1376339" cy="1367541"/>
          </a:xfrm>
          <a:prstGeom prst="rect">
            <a:avLst/>
          </a:prstGeom>
        </p:spPr>
      </p:pic>
      <p:pic>
        <p:nvPicPr>
          <p:cNvPr id="7" name="Picture 6">
            <a:extLst>
              <a:ext uri="{FF2B5EF4-FFF2-40B4-BE49-F238E27FC236}">
                <a16:creationId xmlns:a16="http://schemas.microsoft.com/office/drawing/2014/main" id="{E7826C02-DF38-412A-9A84-D2E11CEDC4CA}"/>
              </a:ext>
            </a:extLst>
          </p:cNvPr>
          <p:cNvPicPr>
            <a:picLocks noChangeAspect="1"/>
          </p:cNvPicPr>
          <p:nvPr/>
        </p:nvPicPr>
        <p:blipFill>
          <a:blip r:embed="rId4"/>
          <a:stretch>
            <a:fillRect/>
          </a:stretch>
        </p:blipFill>
        <p:spPr>
          <a:xfrm>
            <a:off x="6677165" y="2632178"/>
            <a:ext cx="1179958" cy="1168896"/>
          </a:xfrm>
          <a:prstGeom prst="rect">
            <a:avLst/>
          </a:prstGeom>
        </p:spPr>
      </p:pic>
      <p:pic>
        <p:nvPicPr>
          <p:cNvPr id="8" name="Picture 7">
            <a:extLst>
              <a:ext uri="{FF2B5EF4-FFF2-40B4-BE49-F238E27FC236}">
                <a16:creationId xmlns:a16="http://schemas.microsoft.com/office/drawing/2014/main" id="{7FDA1717-5AE5-4594-B77C-366C069682B1}"/>
              </a:ext>
            </a:extLst>
          </p:cNvPr>
          <p:cNvPicPr>
            <a:picLocks noChangeAspect="1"/>
          </p:cNvPicPr>
          <p:nvPr/>
        </p:nvPicPr>
        <p:blipFill>
          <a:blip r:embed="rId5"/>
          <a:stretch>
            <a:fillRect/>
          </a:stretch>
        </p:blipFill>
        <p:spPr>
          <a:xfrm>
            <a:off x="6645729" y="1309380"/>
            <a:ext cx="1179958" cy="1149472"/>
          </a:xfrm>
          <a:prstGeom prst="rect">
            <a:avLst/>
          </a:prstGeom>
        </p:spPr>
      </p:pic>
      <p:sp>
        <p:nvSpPr>
          <p:cNvPr id="19" name="Text Placeholder 18">
            <a:extLst>
              <a:ext uri="{FF2B5EF4-FFF2-40B4-BE49-F238E27FC236}">
                <a16:creationId xmlns:a16="http://schemas.microsoft.com/office/drawing/2014/main" id="{974CEF1B-B6BE-AB49-8741-44546C4449BC}"/>
              </a:ext>
            </a:extLst>
          </p:cNvPr>
          <p:cNvSpPr>
            <a:spLocks noGrp="1"/>
          </p:cNvSpPr>
          <p:nvPr>
            <p:ph type="body" sz="quarter" idx="11"/>
          </p:nvPr>
        </p:nvSpPr>
        <p:spPr>
          <a:xfrm>
            <a:off x="148434" y="474338"/>
            <a:ext cx="8843169" cy="344686"/>
          </a:xfrm>
        </p:spPr>
        <p:txBody>
          <a:bodyPr/>
          <a:lstStyle/>
          <a:p>
            <a:r>
              <a:rPr lang="en-US" dirty="0">
                <a:solidFill>
                  <a:schemeClr val="tx1"/>
                </a:solidFill>
              </a:rPr>
              <a:t>Easy to use and interact</a:t>
            </a:r>
          </a:p>
        </p:txBody>
      </p:sp>
      <p:sp>
        <p:nvSpPr>
          <p:cNvPr id="21" name="Footer Placeholder 20">
            <a:extLst>
              <a:ext uri="{FF2B5EF4-FFF2-40B4-BE49-F238E27FC236}">
                <a16:creationId xmlns:a16="http://schemas.microsoft.com/office/drawing/2014/main" id="{9F9B0B20-9ED9-4647-825C-E69D61ECB3BB}"/>
              </a:ext>
            </a:extLst>
          </p:cNvPr>
          <p:cNvSpPr>
            <a:spLocks noGrp="1"/>
          </p:cNvSpPr>
          <p:nvPr>
            <p:ph type="ftr" sz="quarter" idx="19"/>
          </p:nvPr>
        </p:nvSpPr>
        <p:spPr/>
        <p:txBody>
          <a:bodyPr/>
          <a:lstStyle/>
          <a:p>
            <a:pPr defTabSz="342900"/>
            <a:r>
              <a:rPr lang="en-US" dirty="0">
                <a:solidFill>
                  <a:srgbClr val="000000">
                    <a:tint val="75000"/>
                  </a:srgbClr>
                </a:solidFill>
                <a:latin typeface="Gill Sans MT"/>
              </a:rPr>
              <a:t>© Copyright 2019 </a:t>
            </a:r>
            <a:r>
              <a:rPr lang="en-US" dirty="0" err="1">
                <a:solidFill>
                  <a:srgbClr val="000000">
                    <a:tint val="75000"/>
                  </a:srgbClr>
                </a:solidFill>
                <a:latin typeface="Gill Sans MT"/>
              </a:rPr>
              <a:t>HealthSource</a:t>
            </a:r>
            <a:r>
              <a:rPr lang="en-US" dirty="0">
                <a:solidFill>
                  <a:srgbClr val="000000">
                    <a:tint val="75000"/>
                  </a:srgbClr>
                </a:solidFill>
                <a:latin typeface="Gill Sans MT"/>
              </a:rPr>
              <a:t> Solutions  |  www.healthsource-solutions.com</a:t>
            </a:r>
          </a:p>
        </p:txBody>
      </p:sp>
    </p:spTree>
    <p:extLst>
      <p:ext uri="{BB962C8B-B14F-4D97-AF65-F5344CB8AC3E}">
        <p14:creationId xmlns:p14="http://schemas.microsoft.com/office/powerpoint/2010/main" val="1792049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7A0C6-0FC1-476D-8928-A360A0127B30}" type="slidenum">
              <a:rPr kumimoji="0" lang="en-US" sz="700" b="0" i="0" u="none" strike="noStrike" kern="1200" cap="none" spc="0" normalizeH="0" baseline="0" noProof="0" smtClean="0">
                <a:ln>
                  <a:noFill/>
                </a:ln>
                <a:solidFill>
                  <a:srgbClr val="405972"/>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700" b="0" i="0" u="none" strike="noStrike" kern="1200" cap="none" spc="0" normalizeH="0" baseline="0" noProof="0" dirty="0">
              <a:ln>
                <a:noFill/>
              </a:ln>
              <a:solidFill>
                <a:srgbClr val="405972"/>
              </a:solidFill>
              <a:effectLst/>
              <a:uLnTx/>
              <a:uFillTx/>
              <a:latin typeface="Calibri Light"/>
              <a:ea typeface="+mn-ea"/>
              <a:cs typeface="+mn-cs"/>
            </a:endParaRPr>
          </a:p>
        </p:txBody>
      </p:sp>
      <p:sp>
        <p:nvSpPr>
          <p:cNvPr id="7" name="Title 6"/>
          <p:cNvSpPr>
            <a:spLocks noGrp="1"/>
          </p:cNvSpPr>
          <p:nvPr>
            <p:ph type="title"/>
          </p:nvPr>
        </p:nvSpPr>
        <p:spPr>
          <a:xfrm>
            <a:off x="457200" y="514351"/>
            <a:ext cx="8229600" cy="429669"/>
          </a:xfrm>
        </p:spPr>
        <p:txBody>
          <a:bodyPr/>
          <a:lstStyle/>
          <a:p>
            <a:r>
              <a:rPr lang="en-US" dirty="0"/>
              <a:t>Take steps to get and stay well, and benefit!</a:t>
            </a:r>
          </a:p>
        </p:txBody>
      </p:sp>
      <p:sp>
        <p:nvSpPr>
          <p:cNvPr id="6" name="Text Placeholder 5"/>
          <p:cNvSpPr>
            <a:spLocks noGrp="1"/>
          </p:cNvSpPr>
          <p:nvPr>
            <p:ph type="body" sz="quarter" idx="16"/>
          </p:nvPr>
        </p:nvSpPr>
        <p:spPr>
          <a:xfrm>
            <a:off x="457200" y="1138237"/>
            <a:ext cx="8229600" cy="3719513"/>
          </a:xfrm>
        </p:spPr>
        <p:txBody>
          <a:bodyPr numCol="2" spcCol="640080"/>
          <a:lstStyle/>
          <a:p>
            <a:pPr>
              <a:lnSpc>
                <a:spcPct val="100000"/>
              </a:lnSpc>
              <a:spcBef>
                <a:spcPts val="0"/>
              </a:spcBef>
            </a:pPr>
            <a:r>
              <a:rPr lang="en-US" sz="2000" b="1" dirty="0"/>
              <a:t>Know your numbers</a:t>
            </a:r>
          </a:p>
          <a:p>
            <a:pPr marL="342900" indent="-342900">
              <a:lnSpc>
                <a:spcPct val="100000"/>
              </a:lnSpc>
              <a:spcBef>
                <a:spcPts val="0"/>
              </a:spcBef>
              <a:buFont typeface="Wingdings" panose="05000000000000000000" pitchFamily="2" charset="2"/>
              <a:buChar char="§"/>
            </a:pPr>
            <a:r>
              <a:rPr lang="en-US" sz="1800" dirty="0">
                <a:solidFill>
                  <a:schemeClr val="tx1"/>
                </a:solidFill>
              </a:rPr>
              <a:t>Update the health risk assessment at least annually</a:t>
            </a:r>
          </a:p>
          <a:p>
            <a:pPr marL="342900" indent="-342900">
              <a:lnSpc>
                <a:spcPct val="100000"/>
              </a:lnSpc>
              <a:spcBef>
                <a:spcPts val="0"/>
              </a:spcBef>
              <a:buFont typeface="Wingdings" panose="05000000000000000000" pitchFamily="2" charset="2"/>
              <a:buChar char="§"/>
            </a:pPr>
            <a:r>
              <a:rPr lang="en-US" sz="1800" dirty="0">
                <a:solidFill>
                  <a:schemeClr val="tx1"/>
                </a:solidFill>
              </a:rPr>
              <a:t>Bio-metric screenings</a:t>
            </a:r>
          </a:p>
          <a:p>
            <a:pPr marL="342900" indent="-342900">
              <a:lnSpc>
                <a:spcPct val="100000"/>
              </a:lnSpc>
              <a:spcBef>
                <a:spcPts val="0"/>
              </a:spcBef>
              <a:buFont typeface="Wingdings" panose="05000000000000000000" pitchFamily="2" charset="2"/>
              <a:buChar char="§"/>
            </a:pPr>
            <a:endParaRPr lang="en-US" sz="2000" dirty="0">
              <a:solidFill>
                <a:schemeClr val="tx1"/>
              </a:solidFill>
            </a:endParaRPr>
          </a:p>
          <a:p>
            <a:pPr>
              <a:lnSpc>
                <a:spcPct val="100000"/>
              </a:lnSpc>
              <a:spcBef>
                <a:spcPts val="0"/>
              </a:spcBef>
            </a:pPr>
            <a:r>
              <a:rPr lang="en-US" sz="2000" b="1" dirty="0"/>
              <a:t>Easy and fun activities</a:t>
            </a:r>
          </a:p>
          <a:p>
            <a:pPr marL="342900" indent="-342900">
              <a:lnSpc>
                <a:spcPct val="100000"/>
              </a:lnSpc>
              <a:spcBef>
                <a:spcPts val="0"/>
              </a:spcBef>
              <a:buFont typeface="Wingdings" panose="05000000000000000000" pitchFamily="2" charset="2"/>
              <a:buChar char="§"/>
            </a:pPr>
            <a:r>
              <a:rPr lang="en-US" sz="1800" dirty="0">
                <a:solidFill>
                  <a:schemeClr val="tx1"/>
                </a:solidFill>
              </a:rPr>
              <a:t>Periodic group challenges</a:t>
            </a:r>
          </a:p>
          <a:p>
            <a:pPr marL="342900" indent="-342900">
              <a:lnSpc>
                <a:spcPct val="100000"/>
              </a:lnSpc>
              <a:spcBef>
                <a:spcPts val="0"/>
              </a:spcBef>
              <a:buFont typeface="Wingdings" panose="05000000000000000000" pitchFamily="2" charset="2"/>
              <a:buChar char="§"/>
            </a:pPr>
            <a:r>
              <a:rPr lang="en-US" sz="1800" dirty="0">
                <a:solidFill>
                  <a:schemeClr val="tx1"/>
                </a:solidFill>
              </a:rPr>
              <a:t>Short courses to learn more about and engage in available services</a:t>
            </a:r>
          </a:p>
          <a:p>
            <a:pPr marL="342900" indent="-342900">
              <a:lnSpc>
                <a:spcPct val="100000"/>
              </a:lnSpc>
              <a:spcBef>
                <a:spcPts val="0"/>
              </a:spcBef>
              <a:buFont typeface="Wingdings" panose="05000000000000000000" pitchFamily="2" charset="2"/>
              <a:buChar char="§"/>
            </a:pPr>
            <a:r>
              <a:rPr lang="en-US" sz="1800" dirty="0">
                <a:solidFill>
                  <a:schemeClr val="tx1"/>
                </a:solidFill>
              </a:rPr>
              <a:t>Wellness fair and flu shot clinic</a:t>
            </a:r>
          </a:p>
          <a:p>
            <a:pPr marL="342900" indent="-342900">
              <a:lnSpc>
                <a:spcPct val="100000"/>
              </a:lnSpc>
              <a:spcBef>
                <a:spcPts val="0"/>
              </a:spcBef>
              <a:buFont typeface="Wingdings" panose="05000000000000000000" pitchFamily="2" charset="2"/>
              <a:buChar char="§"/>
            </a:pPr>
            <a:r>
              <a:rPr lang="en-US" sz="1800" dirty="0">
                <a:solidFill>
                  <a:schemeClr val="tx1"/>
                </a:solidFill>
              </a:rPr>
              <a:t>Select a challenge that best </a:t>
            </a:r>
            <a:br>
              <a:rPr lang="en-US" sz="1800" dirty="0">
                <a:solidFill>
                  <a:schemeClr val="tx1"/>
                </a:solidFill>
              </a:rPr>
            </a:br>
            <a:r>
              <a:rPr lang="en-US" sz="1800" dirty="0">
                <a:solidFill>
                  <a:schemeClr val="tx1"/>
                </a:solidFill>
              </a:rPr>
              <a:t>suits you</a:t>
            </a:r>
          </a:p>
          <a:p>
            <a:pPr>
              <a:lnSpc>
                <a:spcPct val="100000"/>
              </a:lnSpc>
              <a:spcBef>
                <a:spcPts val="0"/>
              </a:spcBef>
            </a:pPr>
            <a:r>
              <a:rPr lang="en-US" sz="2000" b="1" dirty="0"/>
              <a:t>Track your activity on the </a:t>
            </a:r>
            <a:r>
              <a:rPr lang="en-US" sz="2000" b="1" dirty="0" err="1"/>
              <a:t>WellRight</a:t>
            </a:r>
            <a:r>
              <a:rPr lang="en-US" sz="2000" b="1" dirty="0"/>
              <a:t> portal</a:t>
            </a:r>
          </a:p>
          <a:p>
            <a:pPr marL="342900" indent="-342900">
              <a:lnSpc>
                <a:spcPct val="100000"/>
              </a:lnSpc>
              <a:spcBef>
                <a:spcPts val="0"/>
              </a:spcBef>
              <a:buFont typeface="Wingdings" panose="05000000000000000000" pitchFamily="2" charset="2"/>
              <a:buChar char="§"/>
            </a:pPr>
            <a:r>
              <a:rPr lang="en-US" sz="1800" dirty="0">
                <a:solidFill>
                  <a:schemeClr val="tx1"/>
                </a:solidFill>
              </a:rPr>
              <a:t>Online and mobile access</a:t>
            </a:r>
          </a:p>
          <a:p>
            <a:pPr marL="342900" indent="-342900">
              <a:lnSpc>
                <a:spcPct val="100000"/>
              </a:lnSpc>
              <a:spcBef>
                <a:spcPts val="0"/>
              </a:spcBef>
              <a:buFont typeface="Wingdings" panose="05000000000000000000" pitchFamily="2" charset="2"/>
              <a:buChar char="§"/>
            </a:pPr>
            <a:r>
              <a:rPr lang="en-US" sz="1800" dirty="0">
                <a:solidFill>
                  <a:schemeClr val="tx1"/>
                </a:solidFill>
              </a:rPr>
              <a:t>Sync with your devices</a:t>
            </a:r>
          </a:p>
          <a:p>
            <a:pPr marL="342900" indent="-342900">
              <a:lnSpc>
                <a:spcPct val="100000"/>
              </a:lnSpc>
              <a:spcBef>
                <a:spcPts val="0"/>
              </a:spcBef>
              <a:buFont typeface="Wingdings" panose="05000000000000000000" pitchFamily="2" charset="2"/>
              <a:buChar char="§"/>
            </a:pPr>
            <a:r>
              <a:rPr lang="en-US" sz="1800" dirty="0">
                <a:solidFill>
                  <a:schemeClr val="tx1"/>
                </a:solidFill>
              </a:rPr>
              <a:t>Earn points, and get real money (and healthier) for earning </a:t>
            </a:r>
            <a:br>
              <a:rPr lang="en-US" sz="1800" dirty="0">
                <a:solidFill>
                  <a:schemeClr val="tx1"/>
                </a:solidFill>
              </a:rPr>
            </a:br>
            <a:r>
              <a:rPr lang="en-US" sz="1800" dirty="0">
                <a:solidFill>
                  <a:schemeClr val="tx1"/>
                </a:solidFill>
              </a:rPr>
              <a:t>those points!</a:t>
            </a:r>
          </a:p>
        </p:txBody>
      </p:sp>
    </p:spTree>
    <p:extLst>
      <p:ext uri="{BB962C8B-B14F-4D97-AF65-F5344CB8AC3E}">
        <p14:creationId xmlns:p14="http://schemas.microsoft.com/office/powerpoint/2010/main" val="1164322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23262"/>
            <a:ext cx="3505200" cy="696088"/>
          </a:xfrm>
        </p:spPr>
        <p:txBody>
          <a:bodyPr/>
          <a:lstStyle/>
          <a:p>
            <a:r>
              <a:rPr lang="en-US" dirty="0"/>
              <a:t>Pre-diabetic program</a:t>
            </a:r>
            <a:br>
              <a:rPr lang="en-US" dirty="0"/>
            </a:br>
            <a:r>
              <a:rPr lang="en-US" sz="2000" dirty="0"/>
              <a:t>by </a:t>
            </a:r>
            <a:r>
              <a:rPr lang="en-US" sz="2000" dirty="0" err="1"/>
              <a:t>Omada</a:t>
            </a:r>
            <a:endParaRPr lang="en-US" sz="2000" dirty="0"/>
          </a:p>
        </p:txBody>
      </p:sp>
    </p:spTree>
    <p:extLst>
      <p:ext uri="{BB962C8B-B14F-4D97-AF65-F5344CB8AC3E}">
        <p14:creationId xmlns:p14="http://schemas.microsoft.com/office/powerpoint/2010/main" val="1299265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724374" y="4324572"/>
            <a:ext cx="3695252" cy="323165"/>
          </a:xfrm>
          <a:prstGeom prst="rect">
            <a:avLst/>
          </a:prstGeom>
          <a:noFill/>
        </p:spPr>
        <p:txBody>
          <a:bodyPr wrap="square" rtlCol="0">
            <a:spAutoFit/>
          </a:bodyPr>
          <a:lstStyle/>
          <a:p>
            <a:pPr algn="ctr"/>
            <a:r>
              <a:rPr lang="en-US" sz="1500" b="1" spc="75" dirty="0" err="1">
                <a:solidFill>
                  <a:srgbClr val="FFFC00"/>
                </a:solidFill>
                <a:latin typeface="Arial" charset="0"/>
                <a:ea typeface="Arial" charset="0"/>
                <a:cs typeface="Arial" charset="0"/>
              </a:rPr>
              <a:t>omadahealth.com</a:t>
            </a:r>
            <a:r>
              <a:rPr lang="en-US" sz="1500" b="1" spc="75" dirty="0">
                <a:solidFill>
                  <a:srgbClr val="FFFC00"/>
                </a:solidFill>
                <a:latin typeface="Arial" charset="0"/>
                <a:ea typeface="Arial" charset="0"/>
                <a:cs typeface="Arial" charset="0"/>
              </a:rPr>
              <a:t>/</a:t>
            </a:r>
            <a:r>
              <a:rPr lang="en-US" sz="1500" b="1" spc="75" dirty="0" err="1">
                <a:solidFill>
                  <a:srgbClr val="FFFC00"/>
                </a:solidFill>
                <a:latin typeface="Arial" charset="0"/>
                <a:ea typeface="Arial" charset="0"/>
                <a:cs typeface="Arial" charset="0"/>
              </a:rPr>
              <a:t>sourcewell</a:t>
            </a:r>
            <a:endParaRPr lang="en-US" sz="1500" b="1" spc="75"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2139517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5" name="Picture Placeholder 4" descr="A picture containing indoor, table, sitting, wooden&#10;&#10;Description automatically generated">
            <a:extLst>
              <a:ext uri="{FF2B5EF4-FFF2-40B4-BE49-F238E27FC236}">
                <a16:creationId xmlns:a16="http://schemas.microsoft.com/office/drawing/2014/main" id="{241204B5-662D-4922-A50F-EFF8EDA06C6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519" r="24519"/>
          <a:stretch>
            <a:fillRect/>
          </a:stretch>
        </p:blipFill>
        <p:spPr/>
      </p:pic>
      <p:sp>
        <p:nvSpPr>
          <p:cNvPr id="88" name="Google Shape;88;p21"/>
          <p:cNvSpPr txBox="1"/>
          <p:nvPr/>
        </p:nvSpPr>
        <p:spPr>
          <a:xfrm>
            <a:off x="8890171" y="4952038"/>
            <a:ext cx="195300" cy="177000"/>
          </a:xfrm>
          <a:prstGeom prst="rect">
            <a:avLst/>
          </a:prstGeom>
          <a:noFill/>
          <a:ln>
            <a:noFill/>
          </a:ln>
        </p:spPr>
        <p:txBody>
          <a:bodyPr spcFirstLastPara="1" wrap="square" lIns="34275" tIns="17150" rIns="34275" bIns="17150" anchor="t" anchorCtr="0">
            <a:noAutofit/>
          </a:bodyPr>
          <a:lstStyle/>
          <a:p>
            <a:pPr algn="r">
              <a:buClr>
                <a:srgbClr val="7F7F7F"/>
              </a:buClr>
            </a:pPr>
            <a:fld id="{00000000-1234-1234-1234-123412341234}" type="slidenum">
              <a:rPr lang="en" sz="700">
                <a:solidFill>
                  <a:srgbClr val="7F7F7F"/>
                </a:solidFill>
                <a:latin typeface="Geo"/>
                <a:ea typeface="Geo"/>
                <a:cs typeface="Geo"/>
                <a:sym typeface="Geo"/>
              </a:rPr>
              <a:pPr algn="r">
                <a:buClr>
                  <a:srgbClr val="7F7F7F"/>
                </a:buClr>
              </a:pPr>
              <a:t>47</a:t>
            </a:fld>
            <a:endParaRPr sz="700">
              <a:solidFill>
                <a:srgbClr val="7F7F7F"/>
              </a:solidFill>
              <a:latin typeface="Geo"/>
              <a:ea typeface="Geo"/>
              <a:cs typeface="Geo"/>
              <a:sym typeface="Geo"/>
            </a:endParaRPr>
          </a:p>
        </p:txBody>
      </p:sp>
      <p:sp>
        <p:nvSpPr>
          <p:cNvPr id="11" name="Title 4">
            <a:extLst>
              <a:ext uri="{FF2B5EF4-FFF2-40B4-BE49-F238E27FC236}">
                <a16:creationId xmlns:a16="http://schemas.microsoft.com/office/drawing/2014/main" id="{94A2169C-ECB7-455B-BFBE-83129FC4FF64}"/>
              </a:ext>
            </a:extLst>
          </p:cNvPr>
          <p:cNvSpPr txBox="1">
            <a:spLocks/>
          </p:cNvSpPr>
          <p:nvPr/>
        </p:nvSpPr>
        <p:spPr>
          <a:xfrm>
            <a:off x="533400" y="533706"/>
            <a:ext cx="5181600" cy="840038"/>
          </a:xfrm>
          <a:prstGeom prst="rect">
            <a:avLst/>
          </a:prstGeom>
          <a:noFill/>
        </p:spPr>
        <p:txBody>
          <a:bodyPr vert="horz" lIns="0" tIns="0" rIns="0" bIns="0" numCol="1" rtlCol="0" anchor="t" anchorCtr="0">
            <a:spAutoFit/>
          </a:bodyPr>
          <a:lstStyle>
            <a:lvl1pPr algn="l" defTabSz="914378" rtl="0" eaLnBrk="1" latinLnBrk="0" hangingPunct="1">
              <a:lnSpc>
                <a:spcPts val="3200"/>
              </a:lnSpc>
              <a:spcBef>
                <a:spcPct val="0"/>
              </a:spcBef>
              <a:buNone/>
              <a:defRPr sz="3600" b="0" i="0" kern="1200" baseline="0">
                <a:solidFill>
                  <a:schemeClr val="accent2"/>
                </a:solidFill>
                <a:latin typeface="Calibri"/>
                <a:ea typeface="+mj-ea"/>
                <a:cs typeface="Calibri"/>
              </a:defRPr>
            </a:lvl1pPr>
          </a:lstStyle>
          <a:p>
            <a:r>
              <a:rPr lang="en-US" dirty="0" err="1"/>
              <a:t>Omada</a:t>
            </a:r>
            <a:r>
              <a:rPr lang="en-US" dirty="0"/>
              <a:t> risk screener </a:t>
            </a:r>
            <a:br>
              <a:rPr lang="en-US" dirty="0"/>
            </a:br>
            <a:r>
              <a:rPr lang="en-US" dirty="0"/>
              <a:t>+ application</a:t>
            </a:r>
          </a:p>
        </p:txBody>
      </p:sp>
      <p:sp>
        <p:nvSpPr>
          <p:cNvPr id="12" name="Text Placeholder 3">
            <a:extLst>
              <a:ext uri="{FF2B5EF4-FFF2-40B4-BE49-F238E27FC236}">
                <a16:creationId xmlns:a16="http://schemas.microsoft.com/office/drawing/2014/main" id="{343887FC-8920-45C6-A42D-4826C3D8BB45}"/>
              </a:ext>
            </a:extLst>
          </p:cNvPr>
          <p:cNvSpPr txBox="1">
            <a:spLocks/>
          </p:cNvSpPr>
          <p:nvPr/>
        </p:nvSpPr>
        <p:spPr>
          <a:xfrm>
            <a:off x="542109" y="1661136"/>
            <a:ext cx="4334691" cy="3272814"/>
          </a:xfrm>
          <a:prstGeom prst="rect">
            <a:avLst/>
          </a:prstGeom>
        </p:spPr>
        <p:txBody>
          <a:bodyPr vert="horz" lIns="0" tIns="0" rIns="91440" bIns="45720" rtlCol="0">
            <a:noAutofit/>
          </a:bodyPr>
          <a:lstStyle>
            <a:lvl1pPr marL="0" indent="0" algn="l" defTabSz="914378" rtl="0" eaLnBrk="1" latinLnBrk="0" hangingPunct="1">
              <a:lnSpc>
                <a:spcPct val="100000"/>
              </a:lnSpc>
              <a:spcBef>
                <a:spcPts val="600"/>
              </a:spcBef>
              <a:buFont typeface="Arial" charset="0"/>
              <a:buNone/>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174621" indent="-174621"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517512" indent="-342892" algn="l" defTabSz="914378" rtl="0" eaLnBrk="1" latinLnBrk="0" hangingPunct="1">
              <a:lnSpc>
                <a:spcPct val="100000"/>
              </a:lnSpc>
              <a:spcBef>
                <a:spcPts val="600"/>
              </a:spcBef>
              <a:buSzPct val="70000"/>
              <a:buFont typeface="Wingdings" panose="05000000000000000000" pitchFamily="2" charset="2"/>
              <a:buChar char="§"/>
              <a:tabLst/>
              <a:defRPr sz="2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747695" indent="-342892" algn="l" defTabSz="914378" rtl="0" eaLnBrk="1" latinLnBrk="0" hangingPunct="1">
              <a:lnSpc>
                <a:spcPct val="100000"/>
              </a:lnSpc>
              <a:spcBef>
                <a:spcPts val="600"/>
              </a:spcBef>
              <a:buSzPct val="70000"/>
              <a:buFont typeface="Wingdings" panose="05000000000000000000" pitchFamily="2" charset="2"/>
              <a:buChar char="§"/>
              <a:tabLst/>
              <a:defRPr sz="27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573073" indent="0" algn="l" defTabSz="914378" rtl="0" eaLnBrk="1" latinLnBrk="0" hangingPunct="1">
              <a:lnSpc>
                <a:spcPct val="100000"/>
              </a:lnSpc>
              <a:spcBef>
                <a:spcPts val="600"/>
              </a:spcBef>
              <a:buFont typeface="CambriaMath" charset="0"/>
              <a:buNone/>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800080" indent="-228594" algn="l" defTabSz="914378" rtl="0" eaLnBrk="1" latinLnBrk="0" hangingPunct="1">
              <a:lnSpc>
                <a:spcPts val="1700"/>
              </a:lnSpc>
              <a:spcBef>
                <a:spcPct val="20000"/>
              </a:spcBef>
              <a:buFont typeface="CambriaMath"/>
              <a:buChar char="⎯"/>
              <a:tabLst/>
              <a:defRPr sz="14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00320" indent="0" algn="l" defTabSz="914378"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Wingdings" panose="05000000000000000000" pitchFamily="2" charset="2"/>
              <a:buChar char="§"/>
            </a:pPr>
            <a:r>
              <a:rPr lang="en-US" sz="2000" dirty="0"/>
              <a:t>All interested covered employees and covered adult dependents should go to </a:t>
            </a:r>
            <a:r>
              <a:rPr lang="en-US" sz="2000" u="sng" dirty="0">
                <a:solidFill>
                  <a:schemeClr val="accent2"/>
                </a:solidFill>
                <a:hlinkClick r:id="rId4" action="ppaction://hlinkfile">
                  <a:extLst>
                    <a:ext uri="{A12FA001-AC4F-418D-AE19-62706E023703}">
                      <ahyp:hlinkClr xmlns:ahyp="http://schemas.microsoft.com/office/drawing/2018/hyperlinkcolor" val="tx"/>
                    </a:ext>
                  </a:extLst>
                </a:hlinkClick>
              </a:rPr>
              <a:t>omadahealth.com/</a:t>
            </a:r>
            <a:r>
              <a:rPr lang="en-US" sz="2000" u="sng" dirty="0" err="1">
                <a:solidFill>
                  <a:schemeClr val="accent2"/>
                </a:solidFill>
                <a:hlinkClick r:id="rId4" action="ppaction://hlinkfile">
                  <a:extLst>
                    <a:ext uri="{A12FA001-AC4F-418D-AE19-62706E023703}">
                      <ahyp:hlinkClr xmlns:ahyp="http://schemas.microsoft.com/office/drawing/2018/hyperlinkcolor" val="tx"/>
                    </a:ext>
                  </a:extLst>
                </a:hlinkClick>
              </a:rPr>
              <a:t>sourcewell</a:t>
            </a:r>
            <a:r>
              <a:rPr lang="en-US" sz="2000" u="sng" dirty="0">
                <a:solidFill>
                  <a:schemeClr val="accent2"/>
                </a:solidFill>
                <a:hlinkClick r:id="rId4" action="ppaction://hlinkfile">
                  <a:extLst>
                    <a:ext uri="{A12FA001-AC4F-418D-AE19-62706E023703}">
                      <ahyp:hlinkClr xmlns:ahyp="http://schemas.microsoft.com/office/drawing/2018/hyperlinkcolor" val="tx"/>
                    </a:ext>
                  </a:extLst>
                </a:hlinkClick>
              </a:rPr>
              <a:t> </a:t>
            </a:r>
            <a:r>
              <a:rPr lang="en-US" sz="2000" dirty="0"/>
              <a:t>to complete a 1-minute screener</a:t>
            </a:r>
          </a:p>
          <a:p>
            <a:pPr marL="342900" indent="-342900">
              <a:buFont typeface="Wingdings" panose="05000000000000000000" pitchFamily="2" charset="2"/>
              <a:buChar char="§"/>
            </a:pPr>
            <a:r>
              <a:rPr lang="en-US" sz="2000" dirty="0"/>
              <a:t>If you’re at risk, you’re eligible for the program and can apply on the spot</a:t>
            </a:r>
          </a:p>
          <a:p>
            <a:pPr marL="342900" indent="-342900">
              <a:buFont typeface="Wingdings" panose="05000000000000000000" pitchFamily="2" charset="2"/>
              <a:buChar char="§"/>
            </a:pPr>
            <a:r>
              <a:rPr lang="en-US" sz="2000" dirty="0"/>
              <a:t>Applying is easy and takes less </a:t>
            </a:r>
            <a:br>
              <a:rPr lang="en-US" sz="2000" dirty="0"/>
            </a:br>
            <a:r>
              <a:rPr lang="en-US" sz="2000" dirty="0"/>
              <a:t>than five minutes</a:t>
            </a:r>
          </a:p>
        </p:txBody>
      </p:sp>
    </p:spTree>
    <p:extLst>
      <p:ext uri="{BB962C8B-B14F-4D97-AF65-F5344CB8AC3E}">
        <p14:creationId xmlns:p14="http://schemas.microsoft.com/office/powerpoint/2010/main" val="3700781289"/>
      </p:ext>
    </p:extLst>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7C03-B4A2-4E7A-ADE2-5EC646A97BA4}"/>
              </a:ext>
            </a:extLst>
          </p:cNvPr>
          <p:cNvSpPr>
            <a:spLocks noGrp="1"/>
          </p:cNvSpPr>
          <p:nvPr>
            <p:ph type="ctrTitle"/>
          </p:nvPr>
        </p:nvSpPr>
        <p:spPr>
          <a:xfrm>
            <a:off x="749808" y="1649388"/>
            <a:ext cx="3364992" cy="359073"/>
          </a:xfrm>
        </p:spPr>
        <p:txBody>
          <a:bodyPr/>
          <a:lstStyle/>
          <a:p>
            <a:r>
              <a:rPr lang="en-US" dirty="0"/>
              <a:t>Infertility Benefits</a:t>
            </a:r>
          </a:p>
        </p:txBody>
      </p:sp>
      <p:sp>
        <p:nvSpPr>
          <p:cNvPr id="3" name="Text Placeholder 2">
            <a:extLst>
              <a:ext uri="{FF2B5EF4-FFF2-40B4-BE49-F238E27FC236}">
                <a16:creationId xmlns:a16="http://schemas.microsoft.com/office/drawing/2014/main" id="{DC8BC8E2-C182-41FC-9680-2AA280D74A1F}"/>
              </a:ext>
            </a:extLst>
          </p:cNvPr>
          <p:cNvSpPr>
            <a:spLocks noGrp="1"/>
          </p:cNvSpPr>
          <p:nvPr>
            <p:ph type="body" sz="quarter" idx="10"/>
          </p:nvPr>
        </p:nvSpPr>
        <p:spPr>
          <a:xfrm>
            <a:off x="673608" y="2125142"/>
            <a:ext cx="3364992" cy="218008"/>
          </a:xfrm>
        </p:spPr>
        <p:txBody>
          <a:bodyPr/>
          <a:lstStyle/>
          <a:p>
            <a:r>
              <a:rPr lang="en-US" dirty="0"/>
              <a:t>By Progyny</a:t>
            </a:r>
          </a:p>
        </p:txBody>
      </p:sp>
    </p:spTree>
    <p:extLst>
      <p:ext uri="{BB962C8B-B14F-4D97-AF65-F5344CB8AC3E}">
        <p14:creationId xmlns:p14="http://schemas.microsoft.com/office/powerpoint/2010/main" val="28507580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1097A85E-BF47-8640-B541-93601545A0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5720" t="10971" r="10810" b="25559"/>
          <a:stretch/>
        </p:blipFill>
        <p:spPr>
          <a:xfrm>
            <a:off x="3291606" y="1364777"/>
            <a:ext cx="2560791" cy="1887997"/>
          </a:xfrm>
          <a:prstGeom prst="rect">
            <a:avLst/>
          </a:prstGeom>
        </p:spPr>
      </p:pic>
      <p:pic>
        <p:nvPicPr>
          <p:cNvPr id="128" name="Picture 127">
            <a:extLst>
              <a:ext uri="{FF2B5EF4-FFF2-40B4-BE49-F238E27FC236}">
                <a16:creationId xmlns:a16="http://schemas.microsoft.com/office/drawing/2014/main" id="{6F84AEE6-6F48-284C-A4BB-FA0E6EDA00A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5131" t="19854" r="6233" b="4240"/>
          <a:stretch/>
        </p:blipFill>
        <p:spPr>
          <a:xfrm flipH="1">
            <a:off x="433789" y="1364776"/>
            <a:ext cx="2560791" cy="1887997"/>
          </a:xfrm>
          <a:prstGeom prst="rect">
            <a:avLst/>
          </a:prstGeom>
        </p:spPr>
      </p:pic>
      <p:pic>
        <p:nvPicPr>
          <p:cNvPr id="130" name="Picture 129">
            <a:extLst>
              <a:ext uri="{FF2B5EF4-FFF2-40B4-BE49-F238E27FC236}">
                <a16:creationId xmlns:a16="http://schemas.microsoft.com/office/drawing/2014/main" id="{1BE1340F-66D1-CE43-98D8-56ECE92D79D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9642" t="17102" r="20865" b="17102"/>
          <a:stretch/>
        </p:blipFill>
        <p:spPr>
          <a:xfrm>
            <a:off x="6149422" y="1364777"/>
            <a:ext cx="2560792" cy="1887997"/>
          </a:xfrm>
          <a:prstGeom prst="rect">
            <a:avLst/>
          </a:prstGeom>
        </p:spPr>
      </p:pic>
      <p:cxnSp>
        <p:nvCxnSpPr>
          <p:cNvPr id="35" name="Straight Connector 34">
            <a:extLst>
              <a:ext uri="{FF2B5EF4-FFF2-40B4-BE49-F238E27FC236}">
                <a16:creationId xmlns:a16="http://schemas.microsoft.com/office/drawing/2014/main" id="{76123A23-860C-C346-A439-48171173524D}"/>
              </a:ext>
            </a:extLst>
          </p:cNvPr>
          <p:cNvCxnSpPr/>
          <p:nvPr/>
        </p:nvCxnSpPr>
        <p:spPr>
          <a:xfrm>
            <a:off x="0" y="58275"/>
            <a:ext cx="9144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771FEE9-5FA7-AF4C-B1D7-BA2679DB7284}"/>
              </a:ext>
            </a:extLst>
          </p:cNvPr>
          <p:cNvCxnSpPr/>
          <p:nvPr/>
        </p:nvCxnSpPr>
        <p:spPr>
          <a:xfrm>
            <a:off x="0" y="5080629"/>
            <a:ext cx="9144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 name="Text Box 15">
            <a:extLst>
              <a:ext uri="{FF2B5EF4-FFF2-40B4-BE49-F238E27FC236}">
                <a16:creationId xmlns:a16="http://schemas.microsoft.com/office/drawing/2014/main" id="{4B5A8DC7-511E-CA49-B8CD-82F70221444A}"/>
              </a:ext>
            </a:extLst>
          </p:cNvPr>
          <p:cNvSpPr txBox="1">
            <a:spLocks/>
          </p:cNvSpPr>
          <p:nvPr/>
        </p:nvSpPr>
        <p:spPr bwMode="auto">
          <a:xfrm>
            <a:off x="418064" y="3305175"/>
            <a:ext cx="2576516"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ct val="12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0D79AF"/>
                </a:solidFill>
                <a:effectLst/>
                <a:uLnTx/>
                <a:uFillTx/>
                <a:latin typeface="Calibri" panose="020F0502020204030204"/>
                <a:ea typeface="FuturaStd-Book" panose="020B0502020204020303" pitchFamily="34" charset="0"/>
                <a:cs typeface="FuturaStd-Book" panose="020B0502020204020303" pitchFamily="34" charset="0"/>
              </a:rPr>
              <a:t>Comprehensive Coverage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Bundled fertility treatment coverage for every unique path to parenthood</a:t>
            </a:r>
          </a:p>
        </p:txBody>
      </p:sp>
      <p:sp>
        <p:nvSpPr>
          <p:cNvPr id="33" name="Text Box 14">
            <a:extLst>
              <a:ext uri="{FF2B5EF4-FFF2-40B4-BE49-F238E27FC236}">
                <a16:creationId xmlns:a16="http://schemas.microsoft.com/office/drawing/2014/main" id="{01A9CABB-6BB2-6A4C-997A-0222FCFC4C49}"/>
              </a:ext>
            </a:extLst>
          </p:cNvPr>
          <p:cNvSpPr txBox="1">
            <a:spLocks/>
          </p:cNvSpPr>
          <p:nvPr/>
        </p:nvSpPr>
        <p:spPr bwMode="auto">
          <a:xfrm>
            <a:off x="3291606" y="3305175"/>
            <a:ext cx="2560791"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ct val="12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0D79AF"/>
                </a:solidFill>
                <a:effectLst/>
                <a:uLnTx/>
                <a:uFillTx/>
                <a:latin typeface="Calibri" panose="020F0502020204030204"/>
                <a:ea typeface="FuturaStd-Book" panose="020B0502020204020303" pitchFamily="34" charset="0"/>
                <a:cs typeface="FuturaStd-Book" panose="020B0502020204020303" pitchFamily="34" charset="0"/>
              </a:rPr>
              <a:t>Personalized Guidance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Unlimited guidance and support from a dedicated Patient Care Advocate (PCA)</a:t>
            </a:r>
          </a:p>
        </p:txBody>
      </p:sp>
      <p:sp>
        <p:nvSpPr>
          <p:cNvPr id="34" name="Text Box 13">
            <a:extLst>
              <a:ext uri="{FF2B5EF4-FFF2-40B4-BE49-F238E27FC236}">
                <a16:creationId xmlns:a16="http://schemas.microsoft.com/office/drawing/2014/main" id="{ED4B3B00-189D-5C49-94AD-EAA6EEB6A505}"/>
              </a:ext>
            </a:extLst>
          </p:cNvPr>
          <p:cNvSpPr txBox="1">
            <a:spLocks/>
          </p:cNvSpPr>
          <p:nvPr/>
        </p:nvSpPr>
        <p:spPr bwMode="auto">
          <a:xfrm>
            <a:off x="6149422" y="3305175"/>
            <a:ext cx="256079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l" defTabSz="457200" rtl="0" eaLnBrk="1" fontAlgn="auto" latinLnBrk="0" hangingPunct="1">
              <a:lnSpc>
                <a:spcPct val="12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0D79AF"/>
                </a:solidFill>
                <a:effectLst/>
                <a:uLnTx/>
                <a:uFillTx/>
                <a:latin typeface="Calibri" panose="020F0502020204030204"/>
                <a:ea typeface="FuturaStd-Book" panose="020B0502020204020303" pitchFamily="34" charset="0"/>
                <a:cs typeface="FuturaStd-Book" panose="020B0502020204020303" pitchFamily="34" charset="0"/>
              </a:rPr>
              <a:t>Premier Specialists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Convenient access to the largest national network of fertility experts</a:t>
            </a:r>
          </a:p>
        </p:txBody>
      </p:sp>
      <p:sp>
        <p:nvSpPr>
          <p:cNvPr id="37" name="Text Box 16">
            <a:extLst>
              <a:ext uri="{FF2B5EF4-FFF2-40B4-BE49-F238E27FC236}">
                <a16:creationId xmlns:a16="http://schemas.microsoft.com/office/drawing/2014/main" id="{81AAFD5B-F81F-5943-A2C0-75D429795385}"/>
              </a:ext>
            </a:extLst>
          </p:cNvPr>
          <p:cNvSpPr txBox="1">
            <a:spLocks/>
          </p:cNvSpPr>
          <p:nvPr/>
        </p:nvSpPr>
        <p:spPr bwMode="auto">
          <a:xfrm>
            <a:off x="433788" y="453286"/>
            <a:ext cx="8276425" cy="89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0" lvl="0" indent="0" algn="l" defTabSz="457200" rtl="0" eaLnBrk="1" fontAlgn="auto" latinLnBrk="0" hangingPunct="1">
              <a:lnSpc>
                <a:spcPct val="100000"/>
              </a:lnSpc>
              <a:spcBef>
                <a:spcPts val="75"/>
              </a:spcBef>
              <a:spcAft>
                <a:spcPts val="0"/>
              </a:spcAft>
              <a:buClrTx/>
              <a:buSzTx/>
              <a:buFontTx/>
              <a:buNone/>
              <a:tabLst/>
              <a:defRPr/>
            </a:pPr>
            <a:r>
              <a:rPr kumimoji="0" lang="en-US" sz="2800" b="0" i="0" u="none" strike="noStrike" kern="1200" cap="none" spc="-65"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Your </a:t>
            </a:r>
            <a:r>
              <a:rPr kumimoji="0" lang="en-US" sz="28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Progyny family building benefit</a:t>
            </a:r>
            <a:endParaRPr kumimoji="0" lang="en-US" sz="1200" b="0" i="0" u="none" strike="noStrike" kern="1200" cap="none" spc="0" normalizeH="0" baseline="0" noProof="0" dirty="0">
              <a:ln>
                <a:noFill/>
              </a:ln>
              <a:solidFill>
                <a:srgbClr val="56575B"/>
              </a:solidFill>
              <a:effectLst/>
              <a:uLnTx/>
              <a:uFillTx/>
              <a:latin typeface="Calibri" panose="020F0502020204030204"/>
              <a:ea typeface="FuturaStd-Book" panose="020B0502020204020303" pitchFamily="34" charset="0"/>
              <a:cs typeface="FuturaStd-Book" panose="020B0502020204020303" pitchFamily="34" charset="0"/>
            </a:endParaRPr>
          </a:p>
          <a:p>
            <a:pPr marL="0" marR="0" lvl="0" indent="0" algn="l" defTabSz="457200" rtl="0" eaLnBrk="1" fontAlgn="auto" latinLnBrk="0" hangingPunct="1">
              <a:lnSpc>
                <a:spcPts val="500"/>
              </a:lnSpc>
              <a:spcBef>
                <a:spcPts val="900"/>
              </a:spcBef>
              <a:spcAft>
                <a:spcPts val="0"/>
              </a:spcAft>
              <a:buClrTx/>
              <a:buSzTx/>
              <a:buFontTx/>
              <a:buNone/>
              <a:tabLst/>
              <a:defRPr/>
            </a:pPr>
            <a:r>
              <a:rPr kumimoji="0" lang="en-US" sz="11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Provided by: Sourcewell</a:t>
            </a:r>
            <a:endParaRPr kumimoji="0" lang="en-US" sz="1100" b="0" i="0" u="none" strike="noStrike" kern="1200" cap="none" spc="0" normalizeH="0" baseline="0" noProof="0" dirty="0">
              <a:ln>
                <a:noFill/>
              </a:ln>
              <a:solidFill>
                <a:srgbClr val="56575B"/>
              </a:solidFill>
              <a:effectLst/>
              <a:uLnTx/>
              <a:uFillTx/>
              <a:latin typeface="Calibri" panose="020F0502020204030204"/>
              <a:ea typeface="FuturaStd-Book" panose="020B0502020204020303" pitchFamily="34" charset="0"/>
              <a:cs typeface="FuturaStd-Book" panose="020B0502020204020303" pitchFamily="34" charset="0"/>
            </a:endParaRPr>
          </a:p>
        </p:txBody>
      </p:sp>
      <p:pic>
        <p:nvPicPr>
          <p:cNvPr id="12" name="Graphic 11">
            <a:extLst>
              <a:ext uri="{FF2B5EF4-FFF2-40B4-BE49-F238E27FC236}">
                <a16:creationId xmlns:a16="http://schemas.microsoft.com/office/drawing/2014/main" id="{6B009C2A-B364-7949-8231-8684F32375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8333" y="4462567"/>
            <a:ext cx="1732485" cy="515925"/>
          </a:xfrm>
          <a:prstGeom prst="rect">
            <a:avLst/>
          </a:prstGeom>
        </p:spPr>
      </p:pic>
      <p:sp>
        <p:nvSpPr>
          <p:cNvPr id="13" name="Rectangle 12">
            <a:extLst>
              <a:ext uri="{FF2B5EF4-FFF2-40B4-BE49-F238E27FC236}">
                <a16:creationId xmlns:a16="http://schemas.microsoft.com/office/drawing/2014/main" id="{E614C8E3-4573-6341-9627-EF5E514A7D8D}"/>
              </a:ext>
            </a:extLst>
          </p:cNvPr>
          <p:cNvSpPr/>
          <p:nvPr/>
        </p:nvSpPr>
        <p:spPr>
          <a:xfrm>
            <a:off x="2923100" y="4526396"/>
            <a:ext cx="5858594" cy="437043"/>
          </a:xfrm>
          <a:prstGeom prst="rect">
            <a:avLst/>
          </a:prstGeom>
        </p:spPr>
        <p:txBody>
          <a:bodyPr wrap="square">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To learn more and activate your benefit, call: </a:t>
            </a:r>
            <a:r>
              <a:rPr kumimoji="0" lang="en-US" sz="2000" b="1" i="0" u="none" strike="noStrike" kern="1200" cap="none" spc="0" normalizeH="0" baseline="0" noProof="0" dirty="0">
                <a:ln>
                  <a:noFill/>
                </a:ln>
                <a:solidFill>
                  <a:srgbClr val="3195BC"/>
                </a:solidFill>
                <a:effectLst/>
                <a:uLnTx/>
                <a:uFillTx/>
                <a:latin typeface="Calibri" panose="020F0502020204030204"/>
                <a:ea typeface="FuturaStd-Book" panose="020B0502020204020303" pitchFamily="34" charset="0"/>
                <a:cs typeface="FuturaStd-Book" panose="020B0502020204020303" pitchFamily="34" charset="0"/>
              </a:rPr>
              <a:t>833.208.8447</a:t>
            </a:r>
            <a:endParaRPr kumimoji="0" lang="en-US" sz="14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endParaRPr>
          </a:p>
        </p:txBody>
      </p:sp>
    </p:spTree>
    <p:extLst>
      <p:ext uri="{BB962C8B-B14F-4D97-AF65-F5344CB8AC3E}">
        <p14:creationId xmlns:p14="http://schemas.microsoft.com/office/powerpoint/2010/main" val="429259946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127F89-4F3D-4CBA-B681-8A2E99D89F18}"/>
              </a:ext>
            </a:extLst>
          </p:cNvPr>
          <p:cNvSpPr/>
          <p:nvPr/>
        </p:nvSpPr>
        <p:spPr>
          <a:xfrm>
            <a:off x="0" y="1371600"/>
            <a:ext cx="9144000" cy="27432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57200" y="643024"/>
            <a:ext cx="8153400" cy="391197"/>
          </a:xfrm>
        </p:spPr>
        <p:txBody>
          <a:bodyPr/>
          <a:lstStyle/>
          <a:p>
            <a:r>
              <a:rPr lang="en-US" dirty="0"/>
              <a:t>Health pool mission statement</a:t>
            </a:r>
          </a:p>
        </p:txBody>
      </p:sp>
      <p:sp>
        <p:nvSpPr>
          <p:cNvPr id="3" name="Slide Number Placeholder 2"/>
          <p:cNvSpPr>
            <a:spLocks noGrp="1"/>
          </p:cNvSpPr>
          <p:nvPr>
            <p:ph type="sldNum" sz="quarter" idx="4"/>
          </p:nvPr>
        </p:nvSpPr>
        <p:spPr/>
        <p:txBody>
          <a:bodyPr/>
          <a:lstStyle/>
          <a:p>
            <a:fld id="{CC07A0C6-0FC1-476D-8928-A360A0127B30}" type="slidenum">
              <a:rPr lang="en-US" smtClean="0"/>
              <a:pPr/>
              <a:t>5</a:t>
            </a:fld>
            <a:endParaRPr lang="en-US" dirty="0"/>
          </a:p>
        </p:txBody>
      </p:sp>
      <p:sp>
        <p:nvSpPr>
          <p:cNvPr id="5" name="Text Placeholder 4"/>
          <p:cNvSpPr>
            <a:spLocks noGrp="1"/>
          </p:cNvSpPr>
          <p:nvPr>
            <p:ph type="body" sz="quarter" idx="11"/>
          </p:nvPr>
        </p:nvSpPr>
        <p:spPr>
          <a:xfrm>
            <a:off x="420639" y="1727359"/>
            <a:ext cx="8189962" cy="2215991"/>
          </a:xfrm>
        </p:spPr>
        <p:txBody>
          <a:bodyPr>
            <a:normAutofit lnSpcReduction="10000"/>
          </a:bodyPr>
          <a:lstStyle/>
          <a:p>
            <a:pPr>
              <a:lnSpc>
                <a:spcPct val="100000"/>
              </a:lnSpc>
              <a:spcAft>
                <a:spcPts val="600"/>
              </a:spcAft>
            </a:pPr>
            <a:r>
              <a:rPr lang="en-US" sz="2400" spc="10" dirty="0"/>
              <a:t>Sourcewell’s health insurance pool is a community of public employers from across Minnesota who are committed to </a:t>
            </a:r>
            <a:r>
              <a:rPr lang="en-US" sz="2400" b="1" spc="10" dirty="0"/>
              <a:t>leading their people to the highest possible state of wellness</a:t>
            </a:r>
            <a:r>
              <a:rPr lang="en-US" sz="2400" spc="10" dirty="0"/>
              <a:t>, who leverage the power of cooperative purchasing and risk sharing to optimize the </a:t>
            </a:r>
            <a:r>
              <a:rPr lang="en-US" sz="2400" b="1" spc="10" dirty="0"/>
              <a:t>affordability and stability </a:t>
            </a:r>
            <a:r>
              <a:rPr lang="en-US" sz="2400" spc="10" dirty="0"/>
              <a:t>of valuable health plans and related services.</a:t>
            </a:r>
          </a:p>
        </p:txBody>
      </p:sp>
    </p:spTree>
    <p:extLst>
      <p:ext uri="{BB962C8B-B14F-4D97-AF65-F5344CB8AC3E}">
        <p14:creationId xmlns:p14="http://schemas.microsoft.com/office/powerpoint/2010/main" val="143941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4AE5937-D8AD-F344-B82F-B5C6E9815BA4}"/>
              </a:ext>
            </a:extLst>
          </p:cNvPr>
          <p:cNvGrpSpPr/>
          <p:nvPr/>
        </p:nvGrpSpPr>
        <p:grpSpPr>
          <a:xfrm>
            <a:off x="1940522" y="2817010"/>
            <a:ext cx="5624990" cy="1563370"/>
            <a:chOff x="1940522" y="2897695"/>
            <a:chExt cx="5624990" cy="1563370"/>
          </a:xfrm>
        </p:grpSpPr>
        <p:pic>
          <p:nvPicPr>
            <p:cNvPr id="22" name="Picture 21">
              <a:extLst>
                <a:ext uri="{FF2B5EF4-FFF2-40B4-BE49-F238E27FC236}">
                  <a16:creationId xmlns:a16="http://schemas.microsoft.com/office/drawing/2014/main" id="{C1B8418C-5AF0-FC40-88C9-DD12803A0E7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35682" y="2897695"/>
              <a:ext cx="968375" cy="1549400"/>
            </a:xfrm>
            <a:prstGeom prst="rect">
              <a:avLst/>
            </a:prstGeom>
          </p:spPr>
        </p:pic>
        <p:pic>
          <p:nvPicPr>
            <p:cNvPr id="23" name="Picture 22" descr="A close up of a logo&#10;&#10;Description automatically generated">
              <a:extLst>
                <a:ext uri="{FF2B5EF4-FFF2-40B4-BE49-F238E27FC236}">
                  <a16:creationId xmlns:a16="http://schemas.microsoft.com/office/drawing/2014/main" id="{C71C1991-F582-CA47-8BAF-9D380495CD2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97137" y="2897695"/>
              <a:ext cx="968375" cy="1549400"/>
            </a:xfrm>
            <a:prstGeom prst="rect">
              <a:avLst/>
            </a:prstGeom>
          </p:spPr>
        </p:pic>
        <p:pic>
          <p:nvPicPr>
            <p:cNvPr id="25" name="Picture 24" descr="A close up of a sign&#10;&#10;Description automatically generated">
              <a:extLst>
                <a:ext uri="{FF2B5EF4-FFF2-40B4-BE49-F238E27FC236}">
                  <a16:creationId xmlns:a16="http://schemas.microsoft.com/office/drawing/2014/main" id="{41D8747F-984E-314A-B208-23E04216BE52}"/>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40522" y="2897695"/>
              <a:ext cx="977900" cy="1563370"/>
            </a:xfrm>
            <a:prstGeom prst="rect">
              <a:avLst/>
            </a:prstGeom>
          </p:spPr>
        </p:pic>
        <p:pic>
          <p:nvPicPr>
            <p:cNvPr id="26" name="Picture 25" descr="A close up of a sign&#10;&#10;Description automatically generated">
              <a:extLst>
                <a:ext uri="{FF2B5EF4-FFF2-40B4-BE49-F238E27FC236}">
                  <a16:creationId xmlns:a16="http://schemas.microsoft.com/office/drawing/2014/main" id="{EA391C43-C165-7946-A511-09D386DDD02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111502" y="2897695"/>
              <a:ext cx="969010" cy="1554480"/>
            </a:xfrm>
            <a:prstGeom prst="rect">
              <a:avLst/>
            </a:prstGeom>
          </p:spPr>
        </p:pic>
        <p:pic>
          <p:nvPicPr>
            <p:cNvPr id="27" name="Picture 26" descr="A close up of a sign&#10;&#10;Description automatically generated">
              <a:extLst>
                <a:ext uri="{FF2B5EF4-FFF2-40B4-BE49-F238E27FC236}">
                  <a16:creationId xmlns:a16="http://schemas.microsoft.com/office/drawing/2014/main" id="{6DABEFF0-AD77-A747-ABF7-9BB3F4CF170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273592" y="2897695"/>
              <a:ext cx="969010" cy="1554480"/>
            </a:xfrm>
            <a:prstGeom prst="rect">
              <a:avLst/>
            </a:prstGeom>
          </p:spPr>
        </p:pic>
      </p:grpSp>
      <p:pic>
        <p:nvPicPr>
          <p:cNvPr id="31" name="Graphic 30">
            <a:extLst>
              <a:ext uri="{FF2B5EF4-FFF2-40B4-BE49-F238E27FC236}">
                <a16:creationId xmlns:a16="http://schemas.microsoft.com/office/drawing/2014/main" id="{D9E7EB55-62DE-4648-9968-FEDDF58F75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8333" y="4462567"/>
            <a:ext cx="1732485" cy="515925"/>
          </a:xfrm>
          <a:prstGeom prst="rect">
            <a:avLst/>
          </a:prstGeom>
        </p:spPr>
      </p:pic>
      <p:cxnSp>
        <p:nvCxnSpPr>
          <p:cNvPr id="35" name="Straight Connector 34">
            <a:extLst>
              <a:ext uri="{FF2B5EF4-FFF2-40B4-BE49-F238E27FC236}">
                <a16:creationId xmlns:a16="http://schemas.microsoft.com/office/drawing/2014/main" id="{76123A23-860C-C346-A439-48171173524D}"/>
              </a:ext>
            </a:extLst>
          </p:cNvPr>
          <p:cNvCxnSpPr/>
          <p:nvPr/>
        </p:nvCxnSpPr>
        <p:spPr>
          <a:xfrm>
            <a:off x="0" y="58275"/>
            <a:ext cx="9144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771FEE9-5FA7-AF4C-B1D7-BA2679DB7284}"/>
              </a:ext>
            </a:extLst>
          </p:cNvPr>
          <p:cNvCxnSpPr/>
          <p:nvPr/>
        </p:nvCxnSpPr>
        <p:spPr>
          <a:xfrm>
            <a:off x="0" y="5080629"/>
            <a:ext cx="91440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78C614B-A8AC-1949-A88B-45CD2F2F3248}"/>
              </a:ext>
            </a:extLst>
          </p:cNvPr>
          <p:cNvSpPr/>
          <p:nvPr/>
        </p:nvSpPr>
        <p:spPr>
          <a:xfrm>
            <a:off x="274320" y="292835"/>
            <a:ext cx="82789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6575B"/>
                </a:solidFill>
                <a:effectLst/>
                <a:uLnTx/>
                <a:uFillTx/>
                <a:latin typeface="Calibri" panose="020F0502020204030204"/>
                <a:ea typeface="FuturaStd-Book" panose="020B0502020204020303" pitchFamily="34" charset="0"/>
                <a:cs typeface="FuturaStd-Book" panose="020B0502020204020303" pitchFamily="34" charset="0"/>
              </a:rPr>
              <a:t>Progyny’s Smart Cycle benefit connects you to leading fertility specialists and allows them to provide the most advanced, effective fertility treatment, the first time—without barriers to treatment—so you can obtain the best chance of achieving a successful pregnancy with the course of treatment that is best for you</a:t>
            </a:r>
            <a:r>
              <a:rPr kumimoji="0" lang="en-US" sz="1400" b="0" i="0" u="none" strike="noStrike" kern="1200" cap="none" spc="0" normalizeH="0" baseline="0" noProof="0" dirty="0">
                <a:ln>
                  <a:noFill/>
                </a:ln>
                <a:solidFill>
                  <a:srgbClr val="56575B"/>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EE30520C-5EBE-8849-B97B-3DEBE3B523C0}"/>
              </a:ext>
            </a:extLst>
          </p:cNvPr>
          <p:cNvSpPr txBox="1"/>
          <p:nvPr/>
        </p:nvSpPr>
        <p:spPr>
          <a:xfrm>
            <a:off x="1977120" y="2340197"/>
            <a:ext cx="6705594" cy="438582"/>
          </a:xfrm>
          <a:prstGeom prst="rect">
            <a:avLst/>
          </a:prstGeom>
          <a:noFill/>
        </p:spPr>
        <p:txBody>
          <a:bodyPr wrap="square" lIns="0" r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*You have access to an additional Smart Cycle if your first is not successful.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Note: The person(s) receiving fertility treatment must be enrolled in an eligible medical plan through your employer to have access to the Progyny benefit. Your financial responsibility may include a deductible, co-insurance and out of packet maximum. Please consult with your human resources department to confirm your eligibility.</a:t>
            </a:r>
            <a:endParaRPr kumimoji="0" lang="en-US" sz="1200" b="0"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59" name="object 4">
            <a:extLst>
              <a:ext uri="{FF2B5EF4-FFF2-40B4-BE49-F238E27FC236}">
                <a16:creationId xmlns:a16="http://schemas.microsoft.com/office/drawing/2014/main" id="{CBEBC1AE-8773-234D-9AEC-72AA6817FB0E}"/>
              </a:ext>
            </a:extLst>
          </p:cNvPr>
          <p:cNvSpPr txBox="1"/>
          <p:nvPr/>
        </p:nvSpPr>
        <p:spPr>
          <a:xfrm>
            <a:off x="1977122" y="1382426"/>
            <a:ext cx="6705595" cy="444598"/>
          </a:xfrm>
          <a:prstGeom prst="rect">
            <a:avLst/>
          </a:prstGeom>
          <a:solidFill>
            <a:srgbClr val="F2FBFF"/>
          </a:solidFill>
        </p:spPr>
        <p:txBody>
          <a:bodyPr vert="horz" wrap="square" lIns="0" tIns="4697" rIns="0" bIns="0" rtlCol="0">
            <a:spAutoFit/>
          </a:bodyPr>
          <a:lstStyle/>
          <a:p>
            <a:pPr marL="0" marR="0" lvl="0" indent="0" algn="l" defTabSz="457200" rtl="0" eaLnBrk="1" fontAlgn="auto" latinLnBrk="0" hangingPunct="1">
              <a:lnSpc>
                <a:spcPct val="100000"/>
              </a:lnSpc>
              <a:spcBef>
                <a:spcPts val="37"/>
              </a:spcBef>
              <a:spcAft>
                <a:spcPts val="0"/>
              </a:spcAft>
              <a:buClrTx/>
              <a:buSzTx/>
              <a:buFontTx/>
              <a:buNone/>
              <a:tabLst/>
              <a:defRPr/>
            </a:pPr>
            <a:endParaRPr kumimoji="0" lang="en-US" sz="800" b="0" i="0" u="none" strike="noStrike" kern="1200" cap="none" spc="0" normalizeH="0" baseline="0" noProof="0" dirty="0">
              <a:ln>
                <a:noFill/>
              </a:ln>
              <a:solidFill>
                <a:srgbClr val="56575B"/>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37"/>
              </a:spcBef>
              <a:spcAft>
                <a:spcPts val="0"/>
              </a:spcAft>
              <a:buClrTx/>
              <a:buSzTx/>
              <a:buFontTx/>
              <a:buNone/>
              <a:tabLst/>
              <a:defRPr/>
            </a:pPr>
            <a:endParaRPr kumimoji="0" lang="en-US" sz="800" b="0" i="0" u="none" strike="noStrike" kern="1200" cap="none" spc="0" normalizeH="0" baseline="0" noProof="0" dirty="0">
              <a:ln>
                <a:noFill/>
              </a:ln>
              <a:solidFill>
                <a:srgbClr val="56575B"/>
              </a:solidFill>
              <a:effectLst/>
              <a:uLnTx/>
              <a:uFillTx/>
              <a:latin typeface="Times New Roman"/>
              <a:ea typeface="+mn-ea"/>
              <a:cs typeface="Times New Roman"/>
            </a:endParaRPr>
          </a:p>
        </p:txBody>
      </p:sp>
      <p:sp>
        <p:nvSpPr>
          <p:cNvPr id="60" name="TextBox 59">
            <a:extLst>
              <a:ext uri="{FF2B5EF4-FFF2-40B4-BE49-F238E27FC236}">
                <a16:creationId xmlns:a16="http://schemas.microsoft.com/office/drawing/2014/main" id="{919F24F6-F312-C942-B01F-3EBEAA4B9E32}"/>
              </a:ext>
            </a:extLst>
          </p:cNvPr>
          <p:cNvSpPr txBox="1"/>
          <p:nvPr/>
        </p:nvSpPr>
        <p:spPr>
          <a:xfrm>
            <a:off x="2047248" y="1466226"/>
            <a:ext cx="2462096" cy="276999"/>
          </a:xfrm>
          <a:prstGeom prst="rect">
            <a:avLst/>
          </a:prstGeom>
          <a:noFill/>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BAA"/>
                </a:solidFill>
                <a:effectLst/>
                <a:uLnTx/>
                <a:uFillTx/>
                <a:latin typeface="Calibri" panose="020F0502020204030204"/>
                <a:ea typeface="+mn-ea"/>
                <a:cs typeface="FuturaStd-Heavy"/>
              </a:rPr>
              <a:t>1* </a:t>
            </a:r>
            <a:r>
              <a:rPr kumimoji="0" lang="en-US" sz="1200" b="0" i="0" u="none" strike="noStrike" kern="1200" cap="none" spc="0" normalizeH="0" baseline="0" noProof="0" dirty="0">
                <a:ln>
                  <a:noFill/>
                </a:ln>
                <a:solidFill>
                  <a:srgbClr val="58595B"/>
                </a:solidFill>
                <a:effectLst/>
                <a:uLnTx/>
                <a:uFillTx/>
                <a:latin typeface="Calibri" panose="020F0502020204030204"/>
                <a:ea typeface="+mn-ea"/>
                <a:cs typeface="FuturaStd-Book"/>
              </a:rPr>
              <a:t>Smart</a:t>
            </a:r>
            <a:r>
              <a:rPr kumimoji="0" lang="en-US" sz="1200" b="0" i="0" u="none" strike="noStrike" kern="1200" cap="none" spc="9" normalizeH="0" baseline="0" noProof="0" dirty="0">
                <a:ln>
                  <a:noFill/>
                </a:ln>
                <a:solidFill>
                  <a:srgbClr val="58595B"/>
                </a:solidFill>
                <a:effectLst/>
                <a:uLnTx/>
                <a:uFillTx/>
                <a:latin typeface="Calibri" panose="020F0502020204030204"/>
                <a:ea typeface="+mn-ea"/>
                <a:cs typeface="FuturaStd-Book"/>
              </a:rPr>
              <a:t> </a:t>
            </a:r>
            <a:r>
              <a:rPr kumimoji="0" lang="en-US" sz="1200" b="0" i="0" u="none" strike="noStrike" kern="1200" cap="none" spc="0" normalizeH="0" baseline="0" noProof="0" dirty="0">
                <a:ln>
                  <a:noFill/>
                </a:ln>
                <a:solidFill>
                  <a:srgbClr val="58595B"/>
                </a:solidFill>
                <a:effectLst/>
                <a:uLnTx/>
                <a:uFillTx/>
                <a:latin typeface="Calibri" panose="020F0502020204030204"/>
                <a:ea typeface="+mn-ea"/>
                <a:cs typeface="FuturaStd-Book"/>
              </a:rPr>
              <a:t>Cycle</a:t>
            </a:r>
            <a:endParaRPr kumimoji="0" lang="en-US" sz="1800" b="0" i="0" u="none" strike="noStrike" kern="1200" cap="none" spc="0" normalizeH="0" baseline="0" noProof="0" dirty="0">
              <a:ln>
                <a:noFill/>
              </a:ln>
              <a:solidFill>
                <a:srgbClr val="56575B"/>
              </a:solidFill>
              <a:effectLst/>
              <a:uLnTx/>
              <a:uFillTx/>
              <a:latin typeface="Calibri" panose="020F0502020204030204"/>
              <a:ea typeface="+mn-ea"/>
              <a:cs typeface="+mn-cs"/>
            </a:endParaRPr>
          </a:p>
        </p:txBody>
      </p:sp>
      <p:sp>
        <p:nvSpPr>
          <p:cNvPr id="61" name="object 4">
            <a:extLst>
              <a:ext uri="{FF2B5EF4-FFF2-40B4-BE49-F238E27FC236}">
                <a16:creationId xmlns:a16="http://schemas.microsoft.com/office/drawing/2014/main" id="{9B5E5E9A-5F24-0D4C-B494-1861C752A2C4}"/>
              </a:ext>
            </a:extLst>
          </p:cNvPr>
          <p:cNvSpPr txBox="1"/>
          <p:nvPr/>
        </p:nvSpPr>
        <p:spPr>
          <a:xfrm>
            <a:off x="1977120" y="1857946"/>
            <a:ext cx="6705595" cy="471862"/>
          </a:xfrm>
          <a:prstGeom prst="rect">
            <a:avLst/>
          </a:prstGeom>
          <a:solidFill>
            <a:srgbClr val="F2FBFF"/>
          </a:solidFill>
        </p:spPr>
        <p:txBody>
          <a:bodyPr vert="horz" wrap="square" lIns="0" tIns="4697" rIns="0" bIns="0" rtlCol="0">
            <a:spAutoFit/>
          </a:bodyPr>
          <a:lstStyle/>
          <a:p>
            <a:pPr marL="0" marR="0" lvl="0" indent="0" algn="l" defTabSz="457200" rtl="0" eaLnBrk="1" fontAlgn="auto" latinLnBrk="0" hangingPunct="1">
              <a:lnSpc>
                <a:spcPct val="100000"/>
              </a:lnSpc>
              <a:spcBef>
                <a:spcPts val="37"/>
              </a:spcBef>
              <a:spcAft>
                <a:spcPts val="0"/>
              </a:spcAft>
              <a:buClrTx/>
              <a:buSzTx/>
              <a:buFontTx/>
              <a:buNone/>
              <a:tabLst/>
              <a:defRPr/>
            </a:pPr>
            <a:endParaRPr kumimoji="0" lang="en-US" sz="800" b="0" i="0" u="none" strike="noStrike" kern="1200" cap="none" spc="0" normalizeH="0" baseline="0" noProof="0" dirty="0">
              <a:ln>
                <a:noFill/>
              </a:ln>
              <a:solidFill>
                <a:srgbClr val="56575B"/>
              </a:solidFill>
              <a:effectLst/>
              <a:uLnTx/>
              <a:uFillTx/>
              <a:latin typeface="Times New Roman"/>
              <a:ea typeface="+mn-ea"/>
              <a:cs typeface="Times New Roman"/>
            </a:endParaRPr>
          </a:p>
          <a:p>
            <a:pPr marL="0" marR="0" lvl="0" indent="0" algn="l" defTabSz="457200" rtl="0" eaLnBrk="1" fontAlgn="auto" latinLnBrk="0" hangingPunct="1">
              <a:lnSpc>
                <a:spcPct val="100000"/>
              </a:lnSpc>
              <a:spcBef>
                <a:spcPts val="37"/>
              </a:spcBef>
              <a:spcAft>
                <a:spcPts val="0"/>
              </a:spcAft>
              <a:buClrTx/>
              <a:buSzTx/>
              <a:buFontTx/>
              <a:buNone/>
              <a:tabLst/>
              <a:defRPr/>
            </a:pPr>
            <a:endParaRPr kumimoji="0" lang="en-US" sz="900" b="0" i="0" u="none" strike="noStrike" kern="1200" cap="none" spc="0" normalizeH="0" baseline="0" noProof="0" dirty="0">
              <a:ln>
                <a:noFill/>
              </a:ln>
              <a:solidFill>
                <a:srgbClr val="56575B"/>
              </a:solidFill>
              <a:effectLst/>
              <a:uLnTx/>
              <a:uFillTx/>
              <a:latin typeface="Times New Roman"/>
              <a:ea typeface="+mn-ea"/>
              <a:cs typeface="Times New Roman"/>
            </a:endParaRPr>
          </a:p>
        </p:txBody>
      </p:sp>
      <p:sp>
        <p:nvSpPr>
          <p:cNvPr id="62" name="TextBox 61">
            <a:extLst>
              <a:ext uri="{FF2B5EF4-FFF2-40B4-BE49-F238E27FC236}">
                <a16:creationId xmlns:a16="http://schemas.microsoft.com/office/drawing/2014/main" id="{692CF258-79FF-134F-A471-6E71689758D8}"/>
              </a:ext>
            </a:extLst>
          </p:cNvPr>
          <p:cNvSpPr txBox="1"/>
          <p:nvPr/>
        </p:nvSpPr>
        <p:spPr>
          <a:xfrm>
            <a:off x="2032951" y="1926293"/>
            <a:ext cx="3996024" cy="335169"/>
          </a:xfrm>
          <a:prstGeom prst="rect">
            <a:avLst/>
          </a:prstGeom>
          <a:noFill/>
        </p:spPr>
        <p:txBody>
          <a:bodyPr wrap="squar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BAA"/>
                </a:solidFill>
                <a:effectLst/>
                <a:uLnTx/>
                <a:uFillTx/>
                <a:latin typeface="Calibri" panose="020F0502020204030204"/>
                <a:ea typeface="+mn-ea"/>
                <a:cs typeface="FuturaStd-Heavy"/>
              </a:rPr>
              <a:t>Progyny Rx </a:t>
            </a:r>
            <a:r>
              <a:rPr kumimoji="0" lang="en-US" sz="1200" b="0" i="0" u="none" strike="noStrike" kern="1200" cap="none" spc="0" normalizeH="0" baseline="0" noProof="0" dirty="0">
                <a:ln>
                  <a:noFill/>
                </a:ln>
                <a:solidFill>
                  <a:srgbClr val="58595B"/>
                </a:solidFill>
                <a:effectLst/>
                <a:uLnTx/>
                <a:uFillTx/>
                <a:latin typeface="Calibri" panose="020F0502020204030204"/>
                <a:ea typeface="+mn-ea"/>
                <a:cs typeface="FuturaStd-Book"/>
              </a:rPr>
              <a:t>(Integrated fertility medication coverage)</a:t>
            </a:r>
            <a:endParaRPr kumimoji="0" lang="en-US" sz="1200" b="0" i="0" u="none" strike="noStrike" kern="1200" cap="none" spc="0" normalizeH="0" baseline="0" noProof="0" dirty="0">
              <a:ln>
                <a:noFill/>
              </a:ln>
              <a:solidFill>
                <a:srgbClr val="56575B"/>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1B3DFF7-7ADD-4544-83CD-1C6111A869A5}"/>
              </a:ext>
            </a:extLst>
          </p:cNvPr>
          <p:cNvSpPr txBox="1"/>
          <p:nvPr/>
        </p:nvSpPr>
        <p:spPr>
          <a:xfrm>
            <a:off x="274320" y="1407212"/>
            <a:ext cx="14169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79AF"/>
                </a:solidFill>
                <a:effectLst/>
                <a:uLnTx/>
                <a:uFillTx/>
                <a:latin typeface="Calibri" panose="020F0502020204030204"/>
                <a:ea typeface="+mn-ea"/>
                <a:cs typeface="+mn-cs"/>
              </a:rPr>
              <a:t>Highlights of your coverage include:</a:t>
            </a:r>
            <a:endParaRPr kumimoji="0" lang="en-US" sz="1200" b="0" i="0" u="none" strike="noStrike" kern="1200" cap="none" spc="0" normalizeH="0" baseline="0" noProof="0" dirty="0">
              <a:ln>
                <a:noFill/>
              </a:ln>
              <a:solidFill>
                <a:srgbClr val="56575B"/>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290B92D1-9C9C-414C-B83B-7444A9B12F7A}"/>
              </a:ext>
            </a:extLst>
          </p:cNvPr>
          <p:cNvSpPr txBox="1"/>
          <p:nvPr/>
        </p:nvSpPr>
        <p:spPr>
          <a:xfrm>
            <a:off x="274320" y="2903644"/>
            <a:ext cx="14169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D79AF"/>
                </a:solidFill>
                <a:effectLst/>
                <a:uLnTx/>
                <a:uFillTx/>
                <a:latin typeface="Calibri" panose="020F0502020204030204"/>
                <a:ea typeface="+mn-ea"/>
                <a:cs typeface="+mn-cs"/>
              </a:rPr>
              <a:t>Common ways to use a Smart Cycle:</a:t>
            </a:r>
            <a:endParaRPr kumimoji="0" lang="en-US" sz="1200" b="0" i="0" u="none" strike="noStrike" kern="1200" cap="none" spc="0" normalizeH="0" baseline="0" noProof="0" dirty="0">
              <a:ln>
                <a:noFill/>
              </a:ln>
              <a:solidFill>
                <a:srgbClr val="56575B"/>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5DB5A928-D8DA-E04F-AEA3-E781E7F3BB4B}"/>
              </a:ext>
            </a:extLst>
          </p:cNvPr>
          <p:cNvSpPr/>
          <p:nvPr/>
        </p:nvSpPr>
        <p:spPr>
          <a:xfrm>
            <a:off x="2923100" y="4526396"/>
            <a:ext cx="5858594" cy="437043"/>
          </a:xfrm>
          <a:prstGeom prst="rect">
            <a:avLst/>
          </a:prstGeom>
        </p:spPr>
        <p:txBody>
          <a:bodyPr wrap="square">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rPr>
              <a:t>To learn more and activate your benefit, call: </a:t>
            </a:r>
            <a:r>
              <a:rPr kumimoji="0" lang="en-US" sz="2000" b="1" i="0" u="none" strike="noStrike" kern="1200" cap="none" spc="0" normalizeH="0" baseline="0" noProof="0" dirty="0">
                <a:ln>
                  <a:noFill/>
                </a:ln>
                <a:solidFill>
                  <a:srgbClr val="3195BC"/>
                </a:solidFill>
                <a:effectLst/>
                <a:uLnTx/>
                <a:uFillTx/>
                <a:latin typeface="Calibri" panose="020F0502020204030204"/>
                <a:ea typeface="FuturaStd-Book" panose="020B0502020204020303" pitchFamily="34" charset="0"/>
                <a:cs typeface="FuturaStd-Book" panose="020B0502020204020303" pitchFamily="34" charset="0"/>
              </a:rPr>
              <a:t>833.208.8447</a:t>
            </a:r>
            <a:endParaRPr kumimoji="0" lang="en-US" sz="1400" b="0" i="0" u="none" strike="noStrike" kern="1200" cap="none" spc="0" normalizeH="0" baseline="0" noProof="0" dirty="0">
              <a:ln>
                <a:noFill/>
              </a:ln>
              <a:solidFill>
                <a:srgbClr val="58595B"/>
              </a:solidFill>
              <a:effectLst/>
              <a:uLnTx/>
              <a:uFillTx/>
              <a:latin typeface="Calibri" panose="020F0502020204030204"/>
              <a:ea typeface="FuturaStd-Book" panose="020B0502020204020303" pitchFamily="34" charset="0"/>
              <a:cs typeface="FuturaStd-Book" panose="020B0502020204020303" pitchFamily="34" charset="0"/>
            </a:endParaRPr>
          </a:p>
        </p:txBody>
      </p:sp>
    </p:spTree>
    <p:extLst>
      <p:ext uri="{BB962C8B-B14F-4D97-AF65-F5344CB8AC3E}">
        <p14:creationId xmlns:p14="http://schemas.microsoft.com/office/powerpoint/2010/main" val="407015208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Next Steps</a:t>
            </a:r>
          </a:p>
        </p:txBody>
      </p:sp>
      <p:sp>
        <p:nvSpPr>
          <p:cNvPr id="3" name="TextBox 2">
            <a:extLst>
              <a:ext uri="{FF2B5EF4-FFF2-40B4-BE49-F238E27FC236}">
                <a16:creationId xmlns:a16="http://schemas.microsoft.com/office/drawing/2014/main" id="{1D8D1025-8DF1-4872-9C7F-D6611ECE9B74}"/>
              </a:ext>
            </a:extLst>
          </p:cNvPr>
          <p:cNvSpPr txBox="1"/>
          <p:nvPr/>
        </p:nvSpPr>
        <p:spPr>
          <a:xfrm>
            <a:off x="609600" y="1733550"/>
            <a:ext cx="4648200" cy="369332"/>
          </a:xfrm>
          <a:prstGeom prst="rect">
            <a:avLst/>
          </a:prstGeom>
          <a:noFill/>
        </p:spPr>
        <p:txBody>
          <a:bodyPr wrap="square" rtlCol="0">
            <a:spAutoFit/>
          </a:bodyPr>
          <a:lstStyle/>
          <a:p>
            <a:r>
              <a:rPr lang="en-US" dirty="0">
                <a:solidFill>
                  <a:schemeClr val="bg1"/>
                </a:solidFill>
              </a:rPr>
              <a:t>Participating Member or Broker to update</a:t>
            </a:r>
          </a:p>
        </p:txBody>
      </p:sp>
    </p:spTree>
    <p:extLst>
      <p:ext uri="{BB962C8B-B14F-4D97-AF65-F5344CB8AC3E}">
        <p14:creationId xmlns:p14="http://schemas.microsoft.com/office/powerpoint/2010/main" val="231992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4043DC-8A2E-49EA-9F29-70310AD31D67}"/>
              </a:ext>
            </a:extLst>
          </p:cNvPr>
          <p:cNvSpPr>
            <a:spLocks noGrp="1"/>
          </p:cNvSpPr>
          <p:nvPr>
            <p:ph type="sldNum" sz="quarter" idx="4"/>
          </p:nvPr>
        </p:nvSpPr>
        <p:spPr/>
        <p:txBody>
          <a:bodyPr/>
          <a:lstStyle/>
          <a:p>
            <a:fld id="{CC07A0C6-0FC1-476D-8928-A360A0127B30}" type="slidenum">
              <a:rPr lang="en-US" smtClean="0"/>
              <a:pPr/>
              <a:t>52</a:t>
            </a:fld>
            <a:endParaRPr lang="en-US" dirty="0"/>
          </a:p>
        </p:txBody>
      </p:sp>
      <p:pic>
        <p:nvPicPr>
          <p:cNvPr id="8" name="Picture Placeholder 7" descr="A picture containing person, person, building, glasses&#10;&#10;Description automatically generated">
            <a:extLst>
              <a:ext uri="{FF2B5EF4-FFF2-40B4-BE49-F238E27FC236}">
                <a16:creationId xmlns:a16="http://schemas.microsoft.com/office/drawing/2014/main" id="{3D7BC583-3275-4A80-A7BA-CC912A8D032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967" r="36515"/>
          <a:stretch/>
        </p:blipFill>
        <p:spPr>
          <a:xfrm>
            <a:off x="4633091" y="0"/>
            <a:ext cx="4663309" cy="5143500"/>
          </a:xfrm>
        </p:spPr>
      </p:pic>
      <p:sp>
        <p:nvSpPr>
          <p:cNvPr id="5" name="Title 4">
            <a:extLst>
              <a:ext uri="{FF2B5EF4-FFF2-40B4-BE49-F238E27FC236}">
                <a16:creationId xmlns:a16="http://schemas.microsoft.com/office/drawing/2014/main" id="{0A0EDF19-3535-452C-8EC6-9C7EDACAB990}"/>
              </a:ext>
            </a:extLst>
          </p:cNvPr>
          <p:cNvSpPr>
            <a:spLocks noGrp="1"/>
          </p:cNvSpPr>
          <p:nvPr>
            <p:ph type="title"/>
          </p:nvPr>
        </p:nvSpPr>
        <p:spPr/>
        <p:txBody>
          <a:bodyPr/>
          <a:lstStyle/>
          <a:p>
            <a:r>
              <a:rPr lang="en-US" dirty="0"/>
              <a:t>Decisions, forms, deadlines</a:t>
            </a:r>
          </a:p>
        </p:txBody>
      </p:sp>
      <p:sp>
        <p:nvSpPr>
          <p:cNvPr id="6" name="Text Placeholder 5">
            <a:extLst>
              <a:ext uri="{FF2B5EF4-FFF2-40B4-BE49-F238E27FC236}">
                <a16:creationId xmlns:a16="http://schemas.microsoft.com/office/drawing/2014/main" id="{DCA55965-93BE-4F31-B22C-551F783650D8}"/>
              </a:ext>
            </a:extLst>
          </p:cNvPr>
          <p:cNvSpPr>
            <a:spLocks noGrp="1"/>
          </p:cNvSpPr>
          <p:nvPr>
            <p:ph type="body" sz="quarter" idx="12"/>
          </p:nvPr>
        </p:nvSpPr>
        <p:spPr/>
        <p:txBody>
          <a:bodyPr>
            <a:normAutofit/>
          </a:bodyPr>
          <a:lstStyle/>
          <a:p>
            <a:endParaRPr lang="en-US" dirty="0"/>
          </a:p>
        </p:txBody>
      </p:sp>
      <p:sp>
        <p:nvSpPr>
          <p:cNvPr id="4" name="Text Placeholder 3">
            <a:extLst>
              <a:ext uri="{FF2B5EF4-FFF2-40B4-BE49-F238E27FC236}">
                <a16:creationId xmlns:a16="http://schemas.microsoft.com/office/drawing/2014/main" id="{D9374F94-3A81-4850-BF25-399AB40FC51C}"/>
              </a:ext>
            </a:extLst>
          </p:cNvPr>
          <p:cNvSpPr>
            <a:spLocks noGrp="1"/>
          </p:cNvSpPr>
          <p:nvPr>
            <p:ph type="body" sz="quarter" idx="13"/>
          </p:nvPr>
        </p:nvSpPr>
        <p:spPr/>
        <p:txBody>
          <a:bodyPr/>
          <a:lstStyle/>
          <a:p>
            <a:pPr marL="342900" indent="-342900">
              <a:buFont typeface="Wingdings" panose="05000000000000000000" pitchFamily="2" charset="2"/>
              <a:buChar char="§"/>
            </a:pPr>
            <a:r>
              <a:rPr lang="en-US" dirty="0"/>
              <a:t>List all decisions that need to be made, what forms are needed, and when the decisions are due</a:t>
            </a:r>
          </a:p>
          <a:p>
            <a:pPr marL="342900" indent="-342900">
              <a:buFont typeface="Wingdings" panose="05000000000000000000" pitchFamily="2" charset="2"/>
              <a:buChar char="§"/>
            </a:pPr>
            <a:r>
              <a:rPr lang="en-US" dirty="0"/>
              <a:t>Provide contact information of those who can be reached for help on various matters</a:t>
            </a:r>
          </a:p>
        </p:txBody>
      </p:sp>
    </p:spTree>
    <p:extLst>
      <p:ext uri="{BB962C8B-B14F-4D97-AF65-F5344CB8AC3E}">
        <p14:creationId xmlns:p14="http://schemas.microsoft.com/office/powerpoint/2010/main" val="158100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10BA9A-6288-45AA-9A5B-646A667F731A}"/>
              </a:ext>
            </a:extLst>
          </p:cNvPr>
          <p:cNvSpPr/>
          <p:nvPr/>
        </p:nvSpPr>
        <p:spPr>
          <a:xfrm>
            <a:off x="0" y="2343150"/>
            <a:ext cx="9144000" cy="21336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A0EDF19-3535-452C-8EC6-9C7EDACAB990}"/>
              </a:ext>
            </a:extLst>
          </p:cNvPr>
          <p:cNvSpPr>
            <a:spLocks noGrp="1"/>
          </p:cNvSpPr>
          <p:nvPr>
            <p:ph type="title"/>
          </p:nvPr>
        </p:nvSpPr>
        <p:spPr>
          <a:xfrm>
            <a:off x="533400" y="3326606"/>
            <a:ext cx="8229600" cy="470257"/>
          </a:xfrm>
        </p:spPr>
        <p:txBody>
          <a:bodyPr/>
          <a:lstStyle/>
          <a:p>
            <a:r>
              <a:rPr lang="en-US" sz="4800" dirty="0"/>
              <a:t>Thank you!</a:t>
            </a:r>
          </a:p>
        </p:txBody>
      </p:sp>
      <p:pic>
        <p:nvPicPr>
          <p:cNvPr id="9" name="Graphic 8">
            <a:extLst>
              <a:ext uri="{FF2B5EF4-FFF2-40B4-BE49-F238E27FC236}">
                <a16:creationId xmlns:a16="http://schemas.microsoft.com/office/drawing/2014/main" id="{5DABEF7B-15FD-488F-9162-661CF6C152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3700" y="457888"/>
            <a:ext cx="1935633" cy="342212"/>
          </a:xfrm>
          <a:prstGeom prst="rect">
            <a:avLst/>
          </a:prstGeom>
        </p:spPr>
      </p:pic>
    </p:spTree>
    <p:extLst>
      <p:ext uri="{BB962C8B-B14F-4D97-AF65-F5344CB8AC3E}">
        <p14:creationId xmlns:p14="http://schemas.microsoft.com/office/powerpoint/2010/main" val="1060732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lose up of a piece of paper&#10;&#10;Description automatically generated">
            <a:extLst>
              <a:ext uri="{FF2B5EF4-FFF2-40B4-BE49-F238E27FC236}">
                <a16:creationId xmlns:a16="http://schemas.microsoft.com/office/drawing/2014/main" id="{3AC58916-49D8-4507-A5D4-92BC8DA535B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555" r="1281"/>
          <a:stretch/>
        </p:blipFill>
        <p:spPr>
          <a:xfrm>
            <a:off x="533400" y="1809288"/>
            <a:ext cx="3657600" cy="2514600"/>
          </a:xfrm>
        </p:spPr>
      </p:pic>
      <p:pic>
        <p:nvPicPr>
          <p:cNvPr id="14" name="Picture Placeholder 13" descr="A group of people posing for the camera&#10;&#10;Description automatically generated">
            <a:extLst>
              <a:ext uri="{FF2B5EF4-FFF2-40B4-BE49-F238E27FC236}">
                <a16:creationId xmlns:a16="http://schemas.microsoft.com/office/drawing/2014/main" id="{EB60D6AB-F9C6-472C-92EC-C7B8126C8F0B}"/>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a:stretch/>
        </p:blipFill>
        <p:spPr>
          <a:xfrm>
            <a:off x="4724400" y="1809288"/>
            <a:ext cx="3694162" cy="2514600"/>
          </a:xfrm>
        </p:spPr>
      </p:pic>
      <p:sp>
        <p:nvSpPr>
          <p:cNvPr id="2" name="Title 1"/>
          <p:cNvSpPr>
            <a:spLocks noGrp="1"/>
          </p:cNvSpPr>
          <p:nvPr>
            <p:ph type="title"/>
          </p:nvPr>
        </p:nvSpPr>
        <p:spPr/>
        <p:txBody>
          <a:bodyPr/>
          <a:lstStyle/>
          <a:p>
            <a:r>
              <a:rPr lang="en-US" dirty="0"/>
              <a:t>Financial mechanisms</a:t>
            </a:r>
          </a:p>
        </p:txBody>
      </p:sp>
      <p:sp>
        <p:nvSpPr>
          <p:cNvPr id="3" name="Slide Number Placeholder 2"/>
          <p:cNvSpPr>
            <a:spLocks noGrp="1"/>
          </p:cNvSpPr>
          <p:nvPr>
            <p:ph type="sldNum" sz="quarter" idx="4"/>
          </p:nvPr>
        </p:nvSpPr>
        <p:spPr/>
        <p:txBody>
          <a:bodyPr/>
          <a:lstStyle/>
          <a:p>
            <a:fld id="{CC07A0C6-0FC1-476D-8928-A360A0127B30}" type="slidenum">
              <a:rPr lang="en-US" smtClean="0"/>
              <a:pPr/>
              <a:t>6</a:t>
            </a:fld>
            <a:endParaRPr lang="en-US" dirty="0"/>
          </a:p>
        </p:txBody>
      </p:sp>
      <p:sp>
        <p:nvSpPr>
          <p:cNvPr id="12" name="Text Placeholder 11">
            <a:extLst>
              <a:ext uri="{FF2B5EF4-FFF2-40B4-BE49-F238E27FC236}">
                <a16:creationId xmlns:a16="http://schemas.microsoft.com/office/drawing/2014/main" id="{82F8A30F-3E08-4C3D-B077-0610FA1E2E7E}"/>
              </a:ext>
            </a:extLst>
          </p:cNvPr>
          <p:cNvSpPr>
            <a:spLocks noGrp="1"/>
          </p:cNvSpPr>
          <p:nvPr>
            <p:ph type="body" sz="quarter" idx="15"/>
          </p:nvPr>
        </p:nvSpPr>
        <p:spPr>
          <a:xfrm>
            <a:off x="420639" y="1257300"/>
            <a:ext cx="7885162" cy="807913"/>
          </a:xfrm>
        </p:spPr>
        <p:txBody>
          <a:bodyPr/>
          <a:lstStyle/>
          <a:p>
            <a:r>
              <a:rPr lang="en-US" sz="2400" dirty="0"/>
              <a:t>Self-funded			        Pooling of risk </a:t>
            </a:r>
          </a:p>
          <a:p>
            <a:endParaRPr lang="en-US" sz="3300" dirty="0"/>
          </a:p>
          <a:p>
            <a:endParaRPr lang="en-US" dirty="0"/>
          </a:p>
        </p:txBody>
      </p:sp>
    </p:spTree>
    <p:extLst>
      <p:ext uri="{BB962C8B-B14F-4D97-AF65-F5344CB8AC3E}">
        <p14:creationId xmlns:p14="http://schemas.microsoft.com/office/powerpoint/2010/main" val="410312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1917239-37EA-4416-AF71-1084499DBF14}"/>
              </a:ext>
            </a:extLst>
          </p:cNvPr>
          <p:cNvGrpSpPr/>
          <p:nvPr/>
        </p:nvGrpSpPr>
        <p:grpSpPr>
          <a:xfrm>
            <a:off x="3370312" y="1657350"/>
            <a:ext cx="5373638" cy="2380726"/>
            <a:chOff x="4462488" y="2159699"/>
            <a:chExt cx="7164850" cy="3174301"/>
          </a:xfrm>
        </p:grpSpPr>
        <p:pic>
          <p:nvPicPr>
            <p:cNvPr id="7" name="Picture 6" descr="A close up of a logo&#10;&#10;Description automatically generated">
              <a:extLst>
                <a:ext uri="{FF2B5EF4-FFF2-40B4-BE49-F238E27FC236}">
                  <a16:creationId xmlns:a16="http://schemas.microsoft.com/office/drawing/2014/main" id="{1FB51AFE-D32F-478A-8FC6-779AE3138B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73" t="15331" r="6692" b="17257"/>
            <a:stretch/>
          </p:blipFill>
          <p:spPr>
            <a:xfrm>
              <a:off x="4462488" y="2159699"/>
              <a:ext cx="7164850" cy="3174301"/>
            </a:xfrm>
            <a:prstGeom prst="rect">
              <a:avLst/>
            </a:prstGeom>
          </p:spPr>
        </p:pic>
        <p:sp>
          <p:nvSpPr>
            <p:cNvPr id="8" name="Rectangle 7">
              <a:extLst>
                <a:ext uri="{FF2B5EF4-FFF2-40B4-BE49-F238E27FC236}">
                  <a16:creationId xmlns:a16="http://schemas.microsoft.com/office/drawing/2014/main" id="{BD288EF4-4617-4880-A4E5-D316E7E4A6F4}"/>
                </a:ext>
              </a:extLst>
            </p:cNvPr>
            <p:cNvSpPr/>
            <p:nvPr/>
          </p:nvSpPr>
          <p:spPr>
            <a:xfrm>
              <a:off x="4556836" y="2244461"/>
              <a:ext cx="272001" cy="2947430"/>
            </a:xfrm>
            <a:prstGeom prst="rect">
              <a:avLst/>
            </a:prstGeom>
            <a:solidFill>
              <a:schemeClr val="accent4">
                <a:alpha val="50196"/>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FB5351BF-D80C-456F-9C71-D2F13D0798F2}"/>
                </a:ext>
              </a:extLst>
            </p:cNvPr>
            <p:cNvSpPr/>
            <p:nvPr/>
          </p:nvSpPr>
          <p:spPr>
            <a:xfrm>
              <a:off x="4813949" y="2238409"/>
              <a:ext cx="283479" cy="2947430"/>
            </a:xfrm>
            <a:prstGeom prst="rect">
              <a:avLst/>
            </a:prstGeom>
            <a:solidFill>
              <a:schemeClr val="accent1">
                <a:alpha val="50196"/>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61106DC6-D6E4-4D5F-84F5-E20C69615097}"/>
                </a:ext>
              </a:extLst>
            </p:cNvPr>
            <p:cNvSpPr/>
            <p:nvPr/>
          </p:nvSpPr>
          <p:spPr>
            <a:xfrm>
              <a:off x="5100177" y="2238409"/>
              <a:ext cx="6374761" cy="2947430"/>
            </a:xfrm>
            <a:prstGeom prst="rect">
              <a:avLst/>
            </a:prstGeom>
            <a:solidFill>
              <a:schemeClr val="accent3">
                <a:alpha val="50196"/>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title"/>
          </p:nvPr>
        </p:nvSpPr>
        <p:spPr/>
        <p:txBody>
          <a:bodyPr/>
          <a:lstStyle/>
          <a:p>
            <a:r>
              <a:rPr lang="en-US" dirty="0"/>
              <a:t>Self-funding strategies</a:t>
            </a:r>
          </a:p>
        </p:txBody>
      </p:sp>
      <p:sp>
        <p:nvSpPr>
          <p:cNvPr id="3" name="Slide Number Placeholder 2"/>
          <p:cNvSpPr>
            <a:spLocks noGrp="1"/>
          </p:cNvSpPr>
          <p:nvPr>
            <p:ph type="sldNum" sz="quarter" idx="4"/>
          </p:nvPr>
        </p:nvSpPr>
        <p:spPr/>
        <p:txBody>
          <a:bodyPr/>
          <a:lstStyle/>
          <a:p>
            <a:fld id="{CC07A0C6-0FC1-476D-8928-A360A0127B30}" type="slidenum">
              <a:rPr lang="en-US" smtClean="0"/>
              <a:pPr/>
              <a:t>7</a:t>
            </a:fld>
            <a:endParaRPr lang="en-US" dirty="0"/>
          </a:p>
        </p:txBody>
      </p:sp>
      <p:sp>
        <p:nvSpPr>
          <p:cNvPr id="5" name="Text Placeholder 4"/>
          <p:cNvSpPr>
            <a:spLocks noGrp="1"/>
          </p:cNvSpPr>
          <p:nvPr>
            <p:ph type="body" sz="quarter" idx="11"/>
          </p:nvPr>
        </p:nvSpPr>
        <p:spPr>
          <a:xfrm>
            <a:off x="404547" y="1820554"/>
            <a:ext cx="2195870" cy="218008"/>
          </a:xfrm>
        </p:spPr>
        <p:txBody>
          <a:bodyPr>
            <a:noAutofit/>
          </a:bodyPr>
          <a:lstStyle/>
          <a:p>
            <a:r>
              <a:rPr lang="en-US" sz="2100" dirty="0">
                <a:solidFill>
                  <a:schemeClr val="accent4"/>
                </a:solidFill>
              </a:rPr>
              <a:t> Administration</a:t>
            </a:r>
          </a:p>
        </p:txBody>
      </p:sp>
      <p:sp>
        <p:nvSpPr>
          <p:cNvPr id="15" name="TextBox 14">
            <a:extLst>
              <a:ext uri="{FF2B5EF4-FFF2-40B4-BE49-F238E27FC236}">
                <a16:creationId xmlns:a16="http://schemas.microsoft.com/office/drawing/2014/main" id="{0B2B15BE-5037-49A1-9133-3B7FE1F675D5}"/>
              </a:ext>
            </a:extLst>
          </p:cNvPr>
          <p:cNvSpPr txBox="1"/>
          <p:nvPr/>
        </p:nvSpPr>
        <p:spPr>
          <a:xfrm>
            <a:off x="397328" y="2622282"/>
            <a:ext cx="3273707" cy="415498"/>
          </a:xfrm>
          <a:prstGeom prst="rect">
            <a:avLst/>
          </a:prstGeom>
          <a:noFill/>
        </p:spPr>
        <p:txBody>
          <a:bodyPr wrap="square" rtlCol="0">
            <a:spAutoFit/>
          </a:bodyPr>
          <a:lstStyle/>
          <a:p>
            <a:r>
              <a:rPr lang="en-US" sz="2100" dirty="0">
                <a:solidFill>
                  <a:schemeClr val="accent1"/>
                </a:solidFill>
              </a:rPr>
              <a:t> Stop loss insurance</a:t>
            </a:r>
          </a:p>
        </p:txBody>
      </p:sp>
      <p:sp>
        <p:nvSpPr>
          <p:cNvPr id="16" name="TextBox 15">
            <a:extLst>
              <a:ext uri="{FF2B5EF4-FFF2-40B4-BE49-F238E27FC236}">
                <a16:creationId xmlns:a16="http://schemas.microsoft.com/office/drawing/2014/main" id="{2E38A4D9-2140-4E49-B72E-C802DAAA335C}"/>
              </a:ext>
            </a:extLst>
          </p:cNvPr>
          <p:cNvSpPr txBox="1"/>
          <p:nvPr/>
        </p:nvSpPr>
        <p:spPr>
          <a:xfrm>
            <a:off x="420639" y="3397837"/>
            <a:ext cx="2971796" cy="415498"/>
          </a:xfrm>
          <a:prstGeom prst="rect">
            <a:avLst/>
          </a:prstGeom>
          <a:noFill/>
        </p:spPr>
        <p:txBody>
          <a:bodyPr wrap="square" rtlCol="0">
            <a:spAutoFit/>
          </a:bodyPr>
          <a:lstStyle/>
          <a:p>
            <a:r>
              <a:rPr lang="en-US" sz="2100" dirty="0">
                <a:solidFill>
                  <a:schemeClr val="accent3"/>
                </a:solidFill>
              </a:rPr>
              <a:t> Health and Rx claims</a:t>
            </a:r>
          </a:p>
        </p:txBody>
      </p:sp>
      <p:sp>
        <p:nvSpPr>
          <p:cNvPr id="30" name="Arrow: Right 29">
            <a:extLst>
              <a:ext uri="{FF2B5EF4-FFF2-40B4-BE49-F238E27FC236}">
                <a16:creationId xmlns:a16="http://schemas.microsoft.com/office/drawing/2014/main" id="{B16F67C5-4E00-43CC-9F77-ACE2098C4985}"/>
              </a:ext>
            </a:extLst>
          </p:cNvPr>
          <p:cNvSpPr/>
          <p:nvPr/>
        </p:nvSpPr>
        <p:spPr>
          <a:xfrm>
            <a:off x="3313162" y="3522078"/>
            <a:ext cx="915938" cy="171450"/>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Right 30">
            <a:extLst>
              <a:ext uri="{FF2B5EF4-FFF2-40B4-BE49-F238E27FC236}">
                <a16:creationId xmlns:a16="http://schemas.microsoft.com/office/drawing/2014/main" id="{71B73D0E-72B2-4E11-88CA-8252660F59F5}"/>
              </a:ext>
            </a:extLst>
          </p:cNvPr>
          <p:cNvSpPr/>
          <p:nvPr/>
        </p:nvSpPr>
        <p:spPr>
          <a:xfrm>
            <a:off x="2965098" y="2767171"/>
            <a:ext cx="806803" cy="171450"/>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Arrow: Right 31">
            <a:extLst>
              <a:ext uri="{FF2B5EF4-FFF2-40B4-BE49-F238E27FC236}">
                <a16:creationId xmlns:a16="http://schemas.microsoft.com/office/drawing/2014/main" id="{F4378C5C-8EC2-4D90-B328-6EBF4A9C32CB}"/>
              </a:ext>
            </a:extLst>
          </p:cNvPr>
          <p:cNvSpPr/>
          <p:nvPr/>
        </p:nvSpPr>
        <p:spPr>
          <a:xfrm>
            <a:off x="2506212" y="1968366"/>
            <a:ext cx="1094239" cy="171450"/>
          </a:xfrm>
          <a:prstGeom prst="rightArrow">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3679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C07A0C6-0FC1-476D-8928-A360A0127B30}" type="slidenum">
              <a:rPr lang="en-US" smtClean="0"/>
              <a:pPr/>
              <a:t>8</a:t>
            </a:fld>
            <a:endParaRPr lang="en-US" dirty="0"/>
          </a:p>
        </p:txBody>
      </p:sp>
      <p:sp>
        <p:nvSpPr>
          <p:cNvPr id="3" name="Title 2"/>
          <p:cNvSpPr>
            <a:spLocks noGrp="1"/>
          </p:cNvSpPr>
          <p:nvPr>
            <p:ph type="title"/>
          </p:nvPr>
        </p:nvSpPr>
        <p:spPr>
          <a:xfrm>
            <a:off x="457200" y="675249"/>
            <a:ext cx="5181600" cy="359073"/>
          </a:xfrm>
        </p:spPr>
        <p:txBody>
          <a:bodyPr/>
          <a:lstStyle/>
          <a:p>
            <a:r>
              <a:rPr lang="en-US" dirty="0"/>
              <a:t>Self-funding strategies</a:t>
            </a:r>
          </a:p>
        </p:txBody>
      </p:sp>
      <p:sp>
        <p:nvSpPr>
          <p:cNvPr id="12" name="Text Placeholder 11">
            <a:extLst>
              <a:ext uri="{FF2B5EF4-FFF2-40B4-BE49-F238E27FC236}">
                <a16:creationId xmlns:a16="http://schemas.microsoft.com/office/drawing/2014/main" id="{D3C6D4B6-6FDE-4221-91CA-F64999B64CC9}"/>
              </a:ext>
            </a:extLst>
          </p:cNvPr>
          <p:cNvSpPr>
            <a:spLocks noGrp="1"/>
          </p:cNvSpPr>
          <p:nvPr>
            <p:ph type="body" sz="quarter" idx="12"/>
          </p:nvPr>
        </p:nvSpPr>
        <p:spPr>
          <a:xfrm>
            <a:off x="420639" y="1314451"/>
            <a:ext cx="4038601" cy="1692771"/>
          </a:xfrm>
        </p:spPr>
        <p:txBody>
          <a:bodyPr>
            <a:noAutofit/>
          </a:bodyPr>
          <a:lstStyle/>
          <a:p>
            <a:pPr marL="342900" indent="-342900">
              <a:buFont typeface="Wingdings" panose="05000000000000000000" pitchFamily="2" charset="2"/>
              <a:buChar char="§"/>
            </a:pPr>
            <a:r>
              <a:rPr lang="en-US" sz="2400" dirty="0"/>
              <a:t>Wellness programs</a:t>
            </a:r>
          </a:p>
          <a:p>
            <a:pPr marL="342900" indent="-342900">
              <a:buFont typeface="Wingdings" panose="05000000000000000000" pitchFamily="2" charset="2"/>
              <a:buChar char="§"/>
            </a:pPr>
            <a:r>
              <a:rPr lang="en-US" sz="2400" dirty="0"/>
              <a:t>Biometric screening</a:t>
            </a:r>
          </a:p>
          <a:p>
            <a:pPr marL="342900" indent="-342900">
              <a:buFont typeface="Wingdings" panose="05000000000000000000" pitchFamily="2" charset="2"/>
              <a:buChar char="§"/>
            </a:pPr>
            <a:r>
              <a:rPr lang="en-US" sz="2400" dirty="0"/>
              <a:t>Top Value rewards program</a:t>
            </a:r>
          </a:p>
          <a:p>
            <a:pPr marL="342900" indent="-342900">
              <a:buFont typeface="Wingdings" panose="05000000000000000000" pitchFamily="2" charset="2"/>
              <a:buChar char="§"/>
            </a:pPr>
            <a:r>
              <a:rPr lang="en-US" sz="2400" dirty="0" err="1"/>
              <a:t>Omada</a:t>
            </a:r>
            <a:endParaRPr lang="en-US" sz="2400" dirty="0"/>
          </a:p>
          <a:p>
            <a:pPr marL="342900" indent="-342900">
              <a:buFont typeface="Wingdings" panose="05000000000000000000" pitchFamily="2" charset="2"/>
              <a:buChar char="§"/>
            </a:pPr>
            <a:r>
              <a:rPr lang="en-US" sz="2400" dirty="0" err="1"/>
              <a:t>Progyny</a:t>
            </a:r>
            <a:endParaRPr lang="en-US" sz="2400" dirty="0"/>
          </a:p>
          <a:p>
            <a:pPr marL="342900" indent="-342900">
              <a:buFont typeface="Wingdings" panose="05000000000000000000" pitchFamily="2" charset="2"/>
              <a:buChar char="§"/>
            </a:pPr>
            <a:r>
              <a:rPr lang="en-US" sz="2400" dirty="0"/>
              <a:t>HealthPartners</a:t>
            </a:r>
          </a:p>
        </p:txBody>
      </p:sp>
      <p:pic>
        <p:nvPicPr>
          <p:cNvPr id="13" name="Graphic 12">
            <a:extLst>
              <a:ext uri="{FF2B5EF4-FFF2-40B4-BE49-F238E27FC236}">
                <a16:creationId xmlns:a16="http://schemas.microsoft.com/office/drawing/2014/main" id="{496E3D68-FCD6-46EA-A6F5-16B44C40A2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0312" y="1717741"/>
            <a:ext cx="1454977" cy="1708016"/>
          </a:xfrm>
          <a:prstGeom prst="rect">
            <a:avLst/>
          </a:prstGeom>
        </p:spPr>
      </p:pic>
      <p:pic>
        <p:nvPicPr>
          <p:cNvPr id="25" name="Graphic 24">
            <a:extLst>
              <a:ext uri="{FF2B5EF4-FFF2-40B4-BE49-F238E27FC236}">
                <a16:creationId xmlns:a16="http://schemas.microsoft.com/office/drawing/2014/main" id="{C1D58BA0-9579-44C6-9D9A-3D46D9EFB7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6500" y="1657350"/>
            <a:ext cx="1600200" cy="1600200"/>
          </a:xfrm>
          <a:prstGeom prst="rect">
            <a:avLst/>
          </a:prstGeom>
        </p:spPr>
      </p:pic>
    </p:spTree>
    <p:extLst>
      <p:ext uri="{BB962C8B-B14F-4D97-AF65-F5344CB8AC3E}">
        <p14:creationId xmlns:p14="http://schemas.microsoft.com/office/powerpoint/2010/main" val="355509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Pooling for stability</a:t>
            </a:r>
          </a:p>
        </p:txBody>
      </p:sp>
      <p:sp>
        <p:nvSpPr>
          <p:cNvPr id="3" name="Slide Number Placeholder 2"/>
          <p:cNvSpPr>
            <a:spLocks noGrp="1"/>
          </p:cNvSpPr>
          <p:nvPr>
            <p:ph type="sldNum" sz="quarter" idx="4"/>
          </p:nvPr>
        </p:nvSpPr>
        <p:spPr/>
        <p:txBody>
          <a:bodyPr/>
          <a:lstStyle/>
          <a:p>
            <a:fld id="{CC07A0C6-0FC1-476D-8928-A360A0127B30}" type="slidenum">
              <a:rPr lang="en-US" smtClean="0"/>
              <a:pPr/>
              <a:t>9</a:t>
            </a:fld>
            <a:endParaRPr lang="en-US" dirty="0"/>
          </a:p>
        </p:txBody>
      </p:sp>
      <p:sp>
        <p:nvSpPr>
          <p:cNvPr id="5" name="Text Placeholder 4"/>
          <p:cNvSpPr>
            <a:spLocks noGrp="1"/>
          </p:cNvSpPr>
          <p:nvPr>
            <p:ph type="body" sz="quarter" idx="11"/>
          </p:nvPr>
        </p:nvSpPr>
        <p:spPr/>
        <p:txBody>
          <a:bodyPr/>
          <a:lstStyle/>
          <a:p>
            <a:r>
              <a:rPr lang="en-US" dirty="0">
                <a:solidFill>
                  <a:srgbClr val="506D85"/>
                </a:solidFill>
              </a:rPr>
              <a:t>10 Year Renewal History</a:t>
            </a:r>
            <a:endParaRPr lang="en-US" dirty="0"/>
          </a:p>
        </p:txBody>
      </p:sp>
      <p:pic>
        <p:nvPicPr>
          <p:cNvPr id="6" name="Picture 5">
            <a:extLst>
              <a:ext uri="{FF2B5EF4-FFF2-40B4-BE49-F238E27FC236}">
                <a16:creationId xmlns:a16="http://schemas.microsoft.com/office/drawing/2014/main" id="{B7614234-1733-4012-B545-EB87F9A2D859}"/>
              </a:ext>
            </a:extLst>
          </p:cNvPr>
          <p:cNvPicPr>
            <a:picLocks noChangeAspect="1"/>
          </p:cNvPicPr>
          <p:nvPr/>
        </p:nvPicPr>
        <p:blipFill>
          <a:blip r:embed="rId3"/>
          <a:stretch>
            <a:fillRect/>
          </a:stretch>
        </p:blipFill>
        <p:spPr>
          <a:xfrm>
            <a:off x="2133600" y="1349511"/>
            <a:ext cx="5023906" cy="3279639"/>
          </a:xfrm>
          <a:prstGeom prst="rect">
            <a:avLst/>
          </a:prstGeom>
        </p:spPr>
      </p:pic>
    </p:spTree>
    <p:extLst>
      <p:ext uri="{BB962C8B-B14F-4D97-AF65-F5344CB8AC3E}">
        <p14:creationId xmlns:p14="http://schemas.microsoft.com/office/powerpoint/2010/main" val="299791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Sourcewell Font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urcewell open enrollment slides" id="{9ACBDBFD-937B-457B-9766-5650D0612B12}" vid="{0EF5230A-2539-4A3D-8E50-9DD75D2344BC}"/>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urcewell open enrollment slides" id="{9ACBDBFD-937B-457B-9766-5650D0612B12}" vid="{0CD59CDD-2212-474B-8746-E9FE689E3969}"/>
    </a:ext>
  </a:extLst>
</a:theme>
</file>

<file path=ppt/theme/theme3.xml><?xml version="1.0" encoding="utf-8"?>
<a:theme xmlns:a="http://schemas.openxmlformats.org/drawingml/2006/main" name="1_Office Theme">
  <a:themeElements>
    <a:clrScheme name="Custom 5">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Sourcewell Font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urcewell open enrollment slides" id="{F0C3CCBE-E627-4F4E-A6CA-1B39EA925D99}" vid="{7764DCD4-FE96-40B0-A464-A87AE7CA8324}"/>
    </a:ext>
  </a:extLst>
</a:theme>
</file>

<file path=ppt/theme/theme4.xml><?xml version="1.0" encoding="utf-8"?>
<a:theme xmlns:a="http://schemas.openxmlformats.org/drawingml/2006/main" name="3_Office Theme">
  <a:themeElements>
    <a:clrScheme name="HSS Theme Palette">
      <a:dk1>
        <a:srgbClr val="000000"/>
      </a:dk1>
      <a:lt1>
        <a:srgbClr val="FFFFFF"/>
      </a:lt1>
      <a:dk2>
        <a:srgbClr val="848886"/>
      </a:dk2>
      <a:lt2>
        <a:srgbClr val="52677C"/>
      </a:lt2>
      <a:accent1>
        <a:srgbClr val="BF3E30"/>
      </a:accent1>
      <a:accent2>
        <a:srgbClr val="E89D3B"/>
      </a:accent2>
      <a:accent3>
        <a:srgbClr val="94B753"/>
      </a:accent3>
      <a:accent4>
        <a:srgbClr val="009D7F"/>
      </a:accent4>
      <a:accent5>
        <a:srgbClr val="2B7AAD"/>
      </a:accent5>
      <a:accent6>
        <a:srgbClr val="472752"/>
      </a:accent6>
      <a:hlink>
        <a:srgbClr val="52677C"/>
      </a:hlink>
      <a:folHlink>
        <a:srgbClr val="C0C0C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Progyny">
      <a:dk1>
        <a:srgbClr val="56575B"/>
      </a:dk1>
      <a:lt1>
        <a:srgbClr val="FFFFFF"/>
      </a:lt1>
      <a:dk2>
        <a:srgbClr val="56575B"/>
      </a:dk2>
      <a:lt2>
        <a:srgbClr val="E7E6E6"/>
      </a:lt2>
      <a:accent1>
        <a:srgbClr val="0D79AF"/>
      </a:accent1>
      <a:accent2>
        <a:srgbClr val="10B793"/>
      </a:accent2>
      <a:accent3>
        <a:srgbClr val="8B4098"/>
      </a:accent3>
      <a:accent4>
        <a:srgbClr val="E00D78"/>
      </a:accent4>
      <a:accent5>
        <a:srgbClr val="932061"/>
      </a:accent5>
      <a:accent6>
        <a:srgbClr val="474789"/>
      </a:accent6>
      <a:hlink>
        <a:srgbClr val="0D79A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ourcewell_PPT_Theme_3.0">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heme_3.0" id="{250F94F0-9937-464E-A95B-7E5D4D4348F1}" vid="{388A97F8-26E8-4384-959C-D03B6E4B3EA7}"/>
    </a:ext>
  </a:extLst>
</a:theme>
</file>

<file path=ppt/theme/theme7.xml><?xml version="1.0" encoding="utf-8"?>
<a:theme xmlns:a="http://schemas.openxmlformats.org/drawingml/2006/main" name="Custom Design">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rcewell_PPT_Template_3.0_0720.potx" id="{B668E1C9-653D-49DF-B0FF-453D6FDE0B52}" vid="{1BA41164-92ED-41D2-A1F1-6568F888906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06A3B4B2878D4DBFF5B258820F8634" ma:contentTypeVersion="18" ma:contentTypeDescription="Create a new document." ma:contentTypeScope="" ma:versionID="d1d88bbd803cd64401d8c8eeb8329450">
  <xsd:schema xmlns:xsd="http://www.w3.org/2001/XMLSchema" xmlns:xs="http://www.w3.org/2001/XMLSchema" xmlns:p="http://schemas.microsoft.com/office/2006/metadata/properties" xmlns:ns3="24b5b17d-ce20-41a4-a0ad-67778776f8ab" xmlns:ns4="4267cfb8-f358-4942-b105-2de08ae6fed8" targetNamespace="http://schemas.microsoft.com/office/2006/metadata/properties" ma:root="true" ma:fieldsID="11c75e6851847e46989734a7d1f65de1" ns3:_="" ns4:_="">
    <xsd:import namespace="24b5b17d-ce20-41a4-a0ad-67778776f8ab"/>
    <xsd:import namespace="4267cfb8-f358-4942-b105-2de08ae6fed8"/>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b5b17d-ce20-41a4-a0ad-67778776f8a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67cfb8-f358-4942-b105-2de08ae6fed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 xmlns="24b5b17d-ce20-41a4-a0ad-67778776f8ab" xsi:nil="true"/>
    <MigrationWizIdSecurityGroups xmlns="24b5b17d-ce20-41a4-a0ad-67778776f8ab" xsi:nil="true"/>
    <MigrationWizIdPermissionLevels xmlns="24b5b17d-ce20-41a4-a0ad-67778776f8ab" xsi:nil="true"/>
    <MigrationWizIdPermissions xmlns="24b5b17d-ce20-41a4-a0ad-67778776f8ab" xsi:nil="true"/>
    <MigrationWizIdDocumentLibraryPermissions xmlns="24b5b17d-ce20-41a4-a0ad-67778776f8ab" xsi:nil="true"/>
  </documentManagement>
</p:properties>
</file>

<file path=customXml/itemProps1.xml><?xml version="1.0" encoding="utf-8"?>
<ds:datastoreItem xmlns:ds="http://schemas.openxmlformats.org/officeDocument/2006/customXml" ds:itemID="{7C9922FB-0E85-4BFE-946F-30927CD3E04C}">
  <ds:schemaRefs>
    <ds:schemaRef ds:uri="http://schemas.microsoft.com/sharepoint/v3/contenttype/forms"/>
  </ds:schemaRefs>
</ds:datastoreItem>
</file>

<file path=customXml/itemProps2.xml><?xml version="1.0" encoding="utf-8"?>
<ds:datastoreItem xmlns:ds="http://schemas.openxmlformats.org/officeDocument/2006/customXml" ds:itemID="{AB2C45FC-E84C-495C-9C75-FD2CF2D39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b5b17d-ce20-41a4-a0ad-67778776f8ab"/>
    <ds:schemaRef ds:uri="4267cfb8-f358-4942-b105-2de08ae6fe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FAA0D6A-57BE-4A88-9367-4444BAEE4A1D}">
  <ds:schemaRefs>
    <ds:schemaRef ds:uri="http://purl.org/dc/terms/"/>
    <ds:schemaRef ds:uri="4267cfb8-f358-4942-b105-2de08ae6fed8"/>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24b5b17d-ce20-41a4-a0ad-67778776f8ab"/>
  </ds:schemaRefs>
</ds:datastoreItem>
</file>

<file path=docProps/app.xml><?xml version="1.0" encoding="utf-8"?>
<Properties xmlns="http://schemas.openxmlformats.org/officeDocument/2006/extended-properties" xmlns:vt="http://schemas.openxmlformats.org/officeDocument/2006/docPropsVTypes">
  <TotalTime>10645</TotalTime>
  <Words>3559</Words>
  <Application>Microsoft Office PowerPoint</Application>
  <PresentationFormat>On-screen Show (16:9)</PresentationFormat>
  <Paragraphs>498</Paragraphs>
  <Slides>53</Slides>
  <Notes>27</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53</vt:i4>
      </vt:variant>
    </vt:vector>
  </HeadingPairs>
  <TitlesOfParts>
    <vt:vector size="73" baseType="lpstr">
      <vt:lpstr>Arial</vt:lpstr>
      <vt:lpstr>Arial Narrow</vt:lpstr>
      <vt:lpstr>Calibri</vt:lpstr>
      <vt:lpstr>Calibri Light</vt:lpstr>
      <vt:lpstr>CambriaMath</vt:lpstr>
      <vt:lpstr>Geo</vt:lpstr>
      <vt:lpstr>Gill Sans</vt:lpstr>
      <vt:lpstr>Gill Sans Light</vt:lpstr>
      <vt:lpstr>Gill Sans MT</vt:lpstr>
      <vt:lpstr>Rockwell</vt:lpstr>
      <vt:lpstr>System Font Regular</vt:lpstr>
      <vt:lpstr>Times New Roman</vt:lpstr>
      <vt:lpstr>Wingdings</vt:lpstr>
      <vt:lpstr>Office Theme</vt:lpstr>
      <vt:lpstr>2_Office Theme</vt:lpstr>
      <vt:lpstr>1_Office Theme</vt:lpstr>
      <vt:lpstr>3_Office Theme</vt:lpstr>
      <vt:lpstr>4_Office Theme</vt:lpstr>
      <vt:lpstr>Sourcewell_PPT_Theme_3.0</vt:lpstr>
      <vt:lpstr>Custom Design</vt:lpstr>
      <vt:lpstr>2021  Health Insurance  Open Enrollment</vt:lpstr>
      <vt:lpstr>Agenda</vt:lpstr>
      <vt:lpstr>Who is Sourcewell?</vt:lpstr>
      <vt:lpstr>About Sourcewell’s MN Health Insurance Pool</vt:lpstr>
      <vt:lpstr>Health pool mission statement</vt:lpstr>
      <vt:lpstr>Financial mechanisms</vt:lpstr>
      <vt:lpstr>Self-funding strategies</vt:lpstr>
      <vt:lpstr>Self-funding strategies</vt:lpstr>
      <vt:lpstr>Pooling for stability</vt:lpstr>
      <vt:lpstr>Health pool partners</vt:lpstr>
      <vt:lpstr>Health Insurance 101</vt:lpstr>
      <vt:lpstr>Health insurance terms and definitions</vt:lpstr>
      <vt:lpstr>Health insurance terms and definitions</vt:lpstr>
      <vt:lpstr>Health insurance terms and definitions</vt:lpstr>
      <vt:lpstr>Key elements of valuable health plans</vt:lpstr>
      <vt:lpstr>Where can I find more information?</vt:lpstr>
      <vt:lpstr>Where can I find more information?</vt:lpstr>
      <vt:lpstr>Where can I find more information? cont.</vt:lpstr>
      <vt:lpstr>PowerPoint Presentation</vt:lpstr>
      <vt:lpstr>PowerPoint Presentation</vt:lpstr>
      <vt:lpstr>About your health plan</vt:lpstr>
      <vt:lpstr>Summary of changes effective Jan. 1, 2021</vt:lpstr>
      <vt:lpstr>Reminders for 2020</vt:lpstr>
      <vt:lpstr>PowerPoint Presentation</vt:lpstr>
      <vt:lpstr>About our  Smart Plans</vt:lpstr>
      <vt:lpstr>Smart Plans</vt:lpstr>
      <vt:lpstr>Smart Plans are…</vt:lpstr>
      <vt:lpstr>Smart Plans are</vt:lpstr>
      <vt:lpstr>Get smart with our Smart Plans</vt:lpstr>
      <vt:lpstr>What is the ‘Top care, top value’ program?</vt:lpstr>
      <vt:lpstr>How do I find a top value provider?</vt:lpstr>
      <vt:lpstr>Top Value travel benefit </vt:lpstr>
      <vt:lpstr>What are the rewards?</vt:lpstr>
      <vt:lpstr>Preventative prescription drug program</vt:lpstr>
      <vt:lpstr>Ways to Save  for Medical </vt:lpstr>
      <vt:lpstr>PowerPoint Presentation</vt:lpstr>
      <vt:lpstr>Other Benefits</vt:lpstr>
      <vt:lpstr>PowerPoint Presentation</vt:lpstr>
      <vt:lpstr>Health Plan Support</vt:lpstr>
      <vt:lpstr>PowerPoint Presentation</vt:lpstr>
      <vt:lpstr>Wellness Program Managed by HealthSource Solutions</vt:lpstr>
      <vt:lpstr>2020 – Earn 250 points, get $250!</vt:lpstr>
      <vt:lpstr>PowerPoint Presentation</vt:lpstr>
      <vt:lpstr>Take steps to get and stay well, and benefit!</vt:lpstr>
      <vt:lpstr>Pre-diabetic program by Omada</vt:lpstr>
      <vt:lpstr>PowerPoint Presentation</vt:lpstr>
      <vt:lpstr>PowerPoint Presentation</vt:lpstr>
      <vt:lpstr>Infertility Benefits</vt:lpstr>
      <vt:lpstr>PowerPoint Presentation</vt:lpstr>
      <vt:lpstr>PowerPoint Presentation</vt:lpstr>
      <vt:lpstr>Next Steps</vt:lpstr>
      <vt:lpstr>Decisions, forms, deadlines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 Manager Orientation</dc:title>
  <dc:creator>Al Carlson</dc:creator>
  <cp:lastModifiedBy>Chelsea Ornelas</cp:lastModifiedBy>
  <cp:revision>158</cp:revision>
  <dcterms:created xsi:type="dcterms:W3CDTF">2019-03-15T21:59:08Z</dcterms:created>
  <dcterms:modified xsi:type="dcterms:W3CDTF">2020-10-01T16:31:15Z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0x0101000006A3B4B2878D4DBFF5B258820F8634</vt:lpwstr>
  </property>
</Properties>
</file>